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323" r:id="rId2"/>
    <p:sldId id="339" r:id="rId3"/>
    <p:sldId id="331" r:id="rId4"/>
    <p:sldId id="341" r:id="rId5"/>
    <p:sldId id="342" r:id="rId6"/>
    <p:sldId id="353" r:id="rId7"/>
    <p:sldId id="354" r:id="rId8"/>
    <p:sldId id="355" r:id="rId9"/>
    <p:sldId id="358" r:id="rId10"/>
    <p:sldId id="359" r:id="rId11"/>
    <p:sldId id="334" r:id="rId12"/>
    <p:sldId id="345" r:id="rId13"/>
    <p:sldId id="346" r:id="rId14"/>
    <p:sldId id="347" r:id="rId15"/>
    <p:sldId id="348" r:id="rId16"/>
    <p:sldId id="349" r:id="rId17"/>
    <p:sldId id="350" r:id="rId18"/>
    <p:sldId id="351" r:id="rId19"/>
    <p:sldId id="352" r:id="rId20"/>
    <p:sldId id="337" r:id="rId21"/>
    <p:sldId id="357" r:id="rId22"/>
    <p:sldId id="309" r:id="rId2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0" d="100"/>
          <a:sy n="70" d="100"/>
        </p:scale>
        <p:origin x="132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4" d="100"/>
          <a:sy n="84" d="100"/>
        </p:scale>
        <p:origin x="380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169920" cy="481728"/>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sz="quarter" idx="1"/>
          </p:nvPr>
        </p:nvSpPr>
        <p:spPr>
          <a:xfrm>
            <a:off x="4143589" y="0"/>
            <a:ext cx="3169920" cy="481728"/>
          </a:xfrm>
          <a:prstGeom prst="rect">
            <a:avLst/>
          </a:prstGeom>
        </p:spPr>
        <p:txBody>
          <a:bodyPr vert="horz" lIns="92930" tIns="46465" rIns="92930" bIns="46465" rtlCol="0"/>
          <a:lstStyle>
            <a:lvl1pPr algn="r">
              <a:defRPr sz="1200"/>
            </a:lvl1pPr>
          </a:lstStyle>
          <a:p>
            <a:fld id="{DA49E460-200B-40E1-87AA-61DFFAC29126}" type="datetimeFigureOut">
              <a:rPr lang="en-IN" smtClean="0"/>
              <a:t>15-09-2019</a:t>
            </a:fld>
            <a:endParaRPr lang="en-IN"/>
          </a:p>
        </p:txBody>
      </p:sp>
      <p:sp>
        <p:nvSpPr>
          <p:cNvPr id="4" name="Footer Placeholder 3"/>
          <p:cNvSpPr>
            <a:spLocks noGrp="1"/>
          </p:cNvSpPr>
          <p:nvPr>
            <p:ph type="ftr" sz="quarter" idx="2"/>
          </p:nvPr>
        </p:nvSpPr>
        <p:spPr>
          <a:xfrm>
            <a:off x="2" y="9119476"/>
            <a:ext cx="3169920" cy="481727"/>
          </a:xfrm>
          <a:prstGeom prst="rect">
            <a:avLst/>
          </a:prstGeom>
        </p:spPr>
        <p:txBody>
          <a:bodyPr vert="horz" lIns="92930" tIns="46465" rIns="92930" bIns="46465" rtlCol="0" anchor="b"/>
          <a:lstStyle>
            <a:lvl1pPr algn="l">
              <a:defRPr sz="1200"/>
            </a:lvl1pPr>
          </a:lstStyle>
          <a:p>
            <a:endParaRPr lang="en-IN"/>
          </a:p>
        </p:txBody>
      </p:sp>
      <p:sp>
        <p:nvSpPr>
          <p:cNvPr id="5" name="Slide Number Placeholder 4"/>
          <p:cNvSpPr>
            <a:spLocks noGrp="1"/>
          </p:cNvSpPr>
          <p:nvPr>
            <p:ph type="sldNum" sz="quarter" idx="3"/>
          </p:nvPr>
        </p:nvSpPr>
        <p:spPr>
          <a:xfrm>
            <a:off x="4143589" y="9119476"/>
            <a:ext cx="3169920" cy="481727"/>
          </a:xfrm>
          <a:prstGeom prst="rect">
            <a:avLst/>
          </a:prstGeom>
        </p:spPr>
        <p:txBody>
          <a:bodyPr vert="horz" lIns="92930" tIns="46465" rIns="92930" bIns="46465" rtlCol="0" anchor="b"/>
          <a:lstStyle>
            <a:lvl1pPr algn="r">
              <a:defRPr sz="1200"/>
            </a:lvl1pPr>
          </a:lstStyle>
          <a:p>
            <a:fld id="{2D9B38B4-E346-4D50-845A-F85FBD846D30}" type="slidenum">
              <a:rPr lang="en-IN" smtClean="0"/>
              <a:t>‹#›</a:t>
            </a:fld>
            <a:endParaRPr lang="en-IN"/>
          </a:p>
        </p:txBody>
      </p:sp>
    </p:spTree>
    <p:extLst>
      <p:ext uri="{BB962C8B-B14F-4D97-AF65-F5344CB8AC3E}">
        <p14:creationId xmlns:p14="http://schemas.microsoft.com/office/powerpoint/2010/main" val="1592854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169920" cy="481728"/>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4143589" y="0"/>
            <a:ext cx="3169920" cy="481728"/>
          </a:xfrm>
          <a:prstGeom prst="rect">
            <a:avLst/>
          </a:prstGeom>
        </p:spPr>
        <p:txBody>
          <a:bodyPr vert="horz" lIns="92930" tIns="46465" rIns="92930" bIns="46465" rtlCol="0"/>
          <a:lstStyle>
            <a:lvl1pPr algn="r">
              <a:defRPr sz="1200"/>
            </a:lvl1pPr>
          </a:lstStyle>
          <a:p>
            <a:fld id="{E7BEC566-8188-4CA4-85E4-DEAD58EB394D}" type="datetimeFigureOut">
              <a:rPr lang="en-US" smtClean="0"/>
              <a:pPr/>
              <a:t>9/15/2019</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731521" y="4620577"/>
            <a:ext cx="5852160" cy="3780473"/>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9119476"/>
            <a:ext cx="3169920" cy="481727"/>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4143589" y="9119476"/>
            <a:ext cx="3169920" cy="481727"/>
          </a:xfrm>
          <a:prstGeom prst="rect">
            <a:avLst/>
          </a:prstGeom>
        </p:spPr>
        <p:txBody>
          <a:bodyPr vert="horz" lIns="92930" tIns="46465" rIns="92930" bIns="46465" rtlCol="0" anchor="b"/>
          <a:lstStyle>
            <a:lvl1pPr algn="r">
              <a:defRPr sz="1200"/>
            </a:lvl1pPr>
          </a:lstStyle>
          <a:p>
            <a:fld id="{12F1AFCA-8E87-41BA-8AB9-491FC9607A38}" type="slidenum">
              <a:rPr lang="en-US" smtClean="0"/>
              <a:pPr/>
              <a:t>‹#›</a:t>
            </a:fld>
            <a:endParaRPr lang="en-US"/>
          </a:p>
        </p:txBody>
      </p:sp>
    </p:spTree>
    <p:extLst>
      <p:ext uri="{BB962C8B-B14F-4D97-AF65-F5344CB8AC3E}">
        <p14:creationId xmlns:p14="http://schemas.microsoft.com/office/powerpoint/2010/main" val="4001625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pPr/>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val="114228518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pPr/>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val="409952344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pPr/>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val="683867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pPr/>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val="3202474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7B928-FF05-4680-B9E6-9CBF46CCBEEC}" type="datetimeFigureOut">
              <a:rPr lang="en-US" smtClean="0"/>
              <a:pPr/>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val="194622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E7B928-FF05-4680-B9E6-9CBF46CCBEEC}" type="datetimeFigureOut">
              <a:rPr lang="en-US" smtClean="0"/>
              <a:pPr/>
              <a:t>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val="3319075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E7B928-FF05-4680-B9E6-9CBF46CCBEEC}" type="datetimeFigureOut">
              <a:rPr lang="en-US" smtClean="0"/>
              <a:pPr/>
              <a:t>9/15/2019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val="923394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E7B928-FF05-4680-B9E6-9CBF46CCBEEC}" type="datetimeFigureOut">
              <a:rPr lang="en-US" smtClean="0"/>
              <a:pPr/>
              <a:t>9/15/2019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val="282366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7B928-FF05-4680-B9E6-9CBF46CCBEEC}" type="datetimeFigureOut">
              <a:rPr lang="en-US" smtClean="0"/>
              <a:pPr/>
              <a:t>9/15/2019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val="32361876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pPr/>
              <a:t>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val="26557385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pPr/>
              <a:t>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val="4595468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7B928-FF05-4680-B9E6-9CBF46CCBEEC}" type="datetimeFigureOut">
              <a:rPr lang="en-US" smtClean="0"/>
              <a:pPr/>
              <a:t>9/15/2019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EA07C-EE9C-40C2-ADB5-5ED734F62BC1}" type="slidenum">
              <a:rPr lang="en-US" smtClean="0"/>
              <a:pPr/>
              <a:t>‹#›</a:t>
            </a:fld>
            <a:endParaRPr lang="en-US"/>
          </a:p>
        </p:txBody>
      </p:sp>
      <p:pic>
        <p:nvPicPr>
          <p:cNvPr id="7" name="Picture 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rot="5400000" flipV="1">
            <a:off x="4348464" y="2020655"/>
            <a:ext cx="447073" cy="9296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7392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google.co.in/url?sa=i&amp;rct=j&amp;q=&amp;esrc=s&amp;source=images&amp;cd=&amp;cad=rja&amp;uact=8&amp;ved=0ahUKEwjGocaSxaLQAhXGKiwKHcrsCkIQjRwIBw&amp;url=https://nerduniversitaria.com/&amp;bvm=bv.138493631,d.bGg&amp;psig=AFQjCNHhFEVuE_KoxsoyUcrJIPTTRKSZlA&amp;ust=1479016810086211"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2895600"/>
            <a:ext cx="4314851" cy="3352800"/>
          </a:xfrm>
        </p:spPr>
        <p:txBody>
          <a:bodyPr>
            <a:noAutofit/>
          </a:bodyPr>
          <a:lstStyle/>
          <a:p>
            <a:pPr algn="r"/>
            <a:r>
              <a:rPr lang="hi-IN" sz="7200" b="1" dirty="0" smtClean="0">
                <a:solidFill>
                  <a:srgbClr val="0070C0"/>
                </a:solidFill>
                <a:latin typeface="Aparajita" pitchFamily="34" charset="0"/>
                <a:cs typeface="Aparajita" pitchFamily="34" charset="0"/>
              </a:rPr>
              <a:t>उत्तर प्रदेश </a:t>
            </a:r>
            <a:r>
              <a:rPr lang="en-US" sz="4000" b="1" dirty="0" smtClean="0">
                <a:solidFill>
                  <a:srgbClr val="0070C0"/>
                </a:solidFill>
                <a:latin typeface="Segoe UI Light" pitchFamily="34" charset="0"/>
                <a:cs typeface="Segoe UI Light" pitchFamily="34" charset="0"/>
              </a:rPr>
              <a:t/>
            </a:r>
            <a:br>
              <a:rPr lang="en-US" sz="4000" b="1" dirty="0" smtClean="0">
                <a:solidFill>
                  <a:srgbClr val="0070C0"/>
                </a:solidFill>
                <a:latin typeface="Segoe UI Light" pitchFamily="34" charset="0"/>
                <a:cs typeface="Segoe UI Light" pitchFamily="34" charset="0"/>
              </a:rPr>
            </a:br>
            <a:r>
              <a:rPr lang="hi-IN" sz="5400" dirty="0" smtClean="0">
                <a:solidFill>
                  <a:schemeClr val="accent6">
                    <a:lumMod val="75000"/>
                  </a:schemeClr>
                </a:solidFill>
                <a:latin typeface="Aparajita" pitchFamily="34" charset="0"/>
                <a:cs typeface="Aparajita" pitchFamily="34" charset="0"/>
              </a:rPr>
              <a:t>विज़न </a:t>
            </a:r>
            <a:r>
              <a:rPr lang="en-US" sz="6600" dirty="0" smtClean="0">
                <a:solidFill>
                  <a:schemeClr val="accent6">
                    <a:lumMod val="75000"/>
                  </a:schemeClr>
                </a:solidFill>
                <a:latin typeface="Aparajita" pitchFamily="34" charset="0"/>
                <a:cs typeface="Aparajita" pitchFamily="34" charset="0"/>
              </a:rPr>
              <a:t>2030</a:t>
            </a:r>
            <a:r>
              <a:rPr lang="hi-IN" sz="7200" dirty="0" smtClean="0">
                <a:solidFill>
                  <a:schemeClr val="accent6">
                    <a:lumMod val="75000"/>
                  </a:schemeClr>
                </a:solidFill>
                <a:latin typeface="Aparajita" pitchFamily="34" charset="0"/>
                <a:cs typeface="Aparajita" pitchFamily="34" charset="0"/>
              </a:rPr>
              <a:t> </a:t>
            </a:r>
            <a:endParaRPr lang="en-US" sz="5400" dirty="0">
              <a:solidFill>
                <a:schemeClr val="accent6">
                  <a:lumMod val="75000"/>
                </a:schemeClr>
              </a:solidFill>
              <a:latin typeface="Aparajita" pitchFamily="34" charset="0"/>
              <a:cs typeface="Aparajita" pitchFamily="34" charset="0"/>
            </a:endParaRPr>
          </a:p>
        </p:txBody>
      </p:sp>
      <p:sp>
        <p:nvSpPr>
          <p:cNvPr id="4" name="Rectangle 3"/>
          <p:cNvSpPr/>
          <p:nvPr/>
        </p:nvSpPr>
        <p:spPr>
          <a:xfrm>
            <a:off x="4038600" y="685800"/>
            <a:ext cx="47244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hi-IN" sz="6000" b="1" dirty="0" smtClean="0">
                <a:solidFill>
                  <a:schemeClr val="accent6">
                    <a:lumMod val="75000"/>
                  </a:schemeClr>
                </a:solidFill>
                <a:latin typeface="Aparajita" pitchFamily="34" charset="0"/>
                <a:cs typeface="Aparajita" pitchFamily="34" charset="0"/>
              </a:rPr>
              <a:t>सतत विकास लक्ष्य </a:t>
            </a:r>
            <a:r>
              <a:rPr lang="en-US" sz="6000" b="1" dirty="0" smtClean="0">
                <a:solidFill>
                  <a:schemeClr val="accent6">
                    <a:lumMod val="75000"/>
                  </a:schemeClr>
                </a:solidFill>
                <a:latin typeface="Aparajita" pitchFamily="34" charset="0"/>
                <a:cs typeface="Aparajita" pitchFamily="34" charset="0"/>
              </a:rPr>
              <a:t> </a:t>
            </a:r>
            <a:endParaRPr lang="en-US" sz="6000" b="1" dirty="0">
              <a:solidFill>
                <a:schemeClr val="accent6">
                  <a:lumMod val="75000"/>
                </a:schemeClr>
              </a:solidFill>
              <a:latin typeface="Aparajita" pitchFamily="34" charset="0"/>
              <a:cs typeface="Aparajita" pitchFamily="34" charset="0"/>
            </a:endParaRPr>
          </a:p>
        </p:txBody>
      </p:sp>
      <p:pic>
        <p:nvPicPr>
          <p:cNvPr id="1026" name="Picture 2" descr="C:\Users\lenovo\Desktop\Cover-SD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52401"/>
            <a:ext cx="4426520"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6313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2756" y="282744"/>
            <a:ext cx="8550244" cy="5714385"/>
          </a:xfrm>
          <a:prstGeom prst="rect">
            <a:avLst/>
          </a:prstGeom>
        </p:spPr>
        <p:txBody>
          <a:bodyPr wrap="square">
            <a:spAutoFit/>
          </a:bodyPr>
          <a:lstStyle/>
          <a:p>
            <a:r>
              <a:rPr lang="hi-IN" sz="4200" dirty="0">
                <a:solidFill>
                  <a:schemeClr val="accent6">
                    <a:lumMod val="75000"/>
                  </a:schemeClr>
                </a:solidFill>
                <a:latin typeface="Aparajita" pitchFamily="34" charset="0"/>
                <a:cs typeface="Aparajita" pitchFamily="34" charset="0"/>
              </a:rPr>
              <a:t>एस0डी0जी0 के अन्य </a:t>
            </a:r>
            <a:r>
              <a:rPr lang="hi-IN" sz="4200" dirty="0" smtClean="0">
                <a:solidFill>
                  <a:schemeClr val="accent6">
                    <a:lumMod val="75000"/>
                  </a:schemeClr>
                </a:solidFill>
                <a:latin typeface="Aparajita" pitchFamily="34" charset="0"/>
                <a:cs typeface="Aparajita" pitchFamily="34" charset="0"/>
              </a:rPr>
              <a:t>बिन्दु</a:t>
            </a:r>
            <a:endParaRPr lang="en-US" sz="4200" dirty="0" smtClean="0">
              <a:solidFill>
                <a:schemeClr val="accent6">
                  <a:lumMod val="75000"/>
                </a:schemeClr>
              </a:solidFill>
              <a:latin typeface="Aparajita" pitchFamily="34" charset="0"/>
              <a:cs typeface="Aparajita" pitchFamily="34" charset="0"/>
            </a:endParaRPr>
          </a:p>
          <a:p>
            <a:endParaRPr lang="hi-IN" sz="4000" dirty="0">
              <a:solidFill>
                <a:srgbClr val="0070C0"/>
              </a:solidFill>
              <a:latin typeface="Aparajita" pitchFamily="34" charset="0"/>
              <a:cs typeface="Aparajita" pitchFamily="34" charset="0"/>
            </a:endParaRPr>
          </a:p>
          <a:p>
            <a:pPr marL="896938" indent="-355600" algn="just">
              <a:lnSpc>
                <a:spcPts val="3400"/>
              </a:lnSpc>
              <a:buFont typeface="Arial" pitchFamily="34" charset="0"/>
              <a:buChar char="•"/>
            </a:pPr>
            <a:r>
              <a:rPr lang="hi-IN" dirty="0">
                <a:latin typeface="Garamond" panose="02020404030301010803" pitchFamily="18" charset="0"/>
                <a:cs typeface="Segoe UI Light" pitchFamily="34" charset="0"/>
              </a:rPr>
              <a:t>मुख्य सचिव, उ0प्र0 शासन की अध्यक्षता में एस0डी0जी0 के सुचारू क्रियान्वयन हेतु समिति का गठन।</a:t>
            </a:r>
          </a:p>
          <a:p>
            <a:pPr marL="896938" indent="-355600" algn="just">
              <a:lnSpc>
                <a:spcPts val="3400"/>
              </a:lnSpc>
              <a:buFont typeface="Arial" pitchFamily="34" charset="0"/>
              <a:buChar char="•"/>
            </a:pPr>
            <a:r>
              <a:rPr lang="hi-IN" dirty="0">
                <a:latin typeface="Garamond" panose="02020404030301010803" pitchFamily="18" charset="0"/>
                <a:cs typeface="Segoe UI Light" pitchFamily="34" charset="0"/>
              </a:rPr>
              <a:t>लखनऊ विश्वविद्यालय के सहयोग से प्रदेश स्तर पर सतत् विकास रिपोर्ट </a:t>
            </a:r>
            <a:r>
              <a:rPr lang="hi-IN" dirty="0" smtClean="0">
                <a:latin typeface="Garamond" panose="02020404030301010803" pitchFamily="18" charset="0"/>
                <a:cs typeface="Segoe UI Light" pitchFamily="34" charset="0"/>
              </a:rPr>
              <a:t>(</a:t>
            </a:r>
            <a:r>
              <a:rPr lang="en-US" dirty="0"/>
              <a:t>Sustainable Development Report</a:t>
            </a:r>
            <a:r>
              <a:rPr lang="hi-IN" dirty="0" smtClean="0">
                <a:latin typeface="Garamond" panose="02020404030301010803" pitchFamily="18" charset="0"/>
                <a:cs typeface="Segoe UI Light" pitchFamily="34" charset="0"/>
              </a:rPr>
              <a:t>) </a:t>
            </a:r>
            <a:r>
              <a:rPr lang="hi-IN" dirty="0">
                <a:latin typeface="Garamond" panose="02020404030301010803" pitchFamily="18" charset="0"/>
                <a:cs typeface="Segoe UI Light" pitchFamily="34" charset="0"/>
              </a:rPr>
              <a:t>विजन 2022 का विकास </a:t>
            </a:r>
          </a:p>
          <a:p>
            <a:pPr marL="896938" indent="-355600" algn="just">
              <a:lnSpc>
                <a:spcPts val="3400"/>
              </a:lnSpc>
              <a:buFont typeface="Arial" pitchFamily="34" charset="0"/>
              <a:buChar char="•"/>
            </a:pPr>
            <a:r>
              <a:rPr lang="hi-IN" dirty="0">
                <a:latin typeface="Garamond" panose="02020404030301010803" pitchFamily="18" charset="0"/>
                <a:cs typeface="Segoe UI Light" pitchFamily="34" charset="0"/>
              </a:rPr>
              <a:t>यूनिसेफ के सहयोग से क्षमता संवर्द्धन एवं जागरूकता के प्रचार-प्रसार हेतु प्रशिक्षण सामग्री का विकास</a:t>
            </a:r>
            <a:r>
              <a:rPr lang="hi-IN" dirty="0" smtClean="0">
                <a:latin typeface="Garamond" panose="02020404030301010803" pitchFamily="18" charset="0"/>
                <a:cs typeface="Segoe UI Light" pitchFamily="34" charset="0"/>
              </a:rPr>
              <a:t>।</a:t>
            </a:r>
            <a:endParaRPr lang="en-US" dirty="0" smtClean="0">
              <a:latin typeface="Garamond" panose="02020404030301010803" pitchFamily="18" charset="0"/>
              <a:cs typeface="Segoe UI Light" pitchFamily="34" charset="0"/>
            </a:endParaRPr>
          </a:p>
          <a:p>
            <a:pPr marL="896938" indent="-355600" algn="just">
              <a:lnSpc>
                <a:spcPts val="3400"/>
              </a:lnSpc>
              <a:buFont typeface="Arial" pitchFamily="34" charset="0"/>
              <a:buChar char="•"/>
            </a:pPr>
            <a:r>
              <a:rPr lang="hi-IN" dirty="0">
                <a:latin typeface="Garamond" panose="02020404030301010803" pitchFamily="18" charset="0"/>
                <a:cs typeface="Segoe UI Light" pitchFamily="34" charset="0"/>
              </a:rPr>
              <a:t>सतत् विकास लक्ष्य के दृष्टिगत जिला एवं मण्डल स्तर पर मासिक/त्रैमासिक/ वार्षिक अनुश्रवण प्रक्रिया हेतु 85 इंडीकेटर्स का </a:t>
            </a:r>
            <a:r>
              <a:rPr lang="hi-IN" dirty="0" smtClean="0">
                <a:latin typeface="Garamond" panose="02020404030301010803" pitchFamily="18" charset="0"/>
                <a:cs typeface="Segoe UI Light" pitchFamily="34" charset="0"/>
              </a:rPr>
              <a:t>विकास</a:t>
            </a:r>
            <a:r>
              <a:rPr lang="hi-IN" dirty="0">
                <a:latin typeface="Garamond" panose="02020404030301010803" pitchFamily="18" charset="0"/>
                <a:cs typeface="Segoe UI Light" pitchFamily="34" charset="0"/>
              </a:rPr>
              <a:t>।</a:t>
            </a:r>
            <a:endParaRPr lang="en-US" dirty="0">
              <a:latin typeface="Garamond" panose="02020404030301010803" pitchFamily="18" charset="0"/>
              <a:cs typeface="Segoe UI Light" pitchFamily="34" charset="0"/>
            </a:endParaRPr>
          </a:p>
          <a:p>
            <a:pPr marL="541338">
              <a:lnSpc>
                <a:spcPts val="3400"/>
              </a:lnSpc>
            </a:pPr>
            <a:r>
              <a:rPr lang="en-US" sz="2200" dirty="0" smtClean="0">
                <a:latin typeface="Garamond" panose="02020404030301010803" pitchFamily="18" charset="0"/>
                <a:cs typeface="Segoe UI Light" pitchFamily="34" charset="0"/>
              </a:rPr>
              <a:t/>
            </a:r>
            <a:br>
              <a:rPr lang="en-US" sz="2200" dirty="0" smtClean="0">
                <a:latin typeface="Garamond" panose="02020404030301010803" pitchFamily="18" charset="0"/>
                <a:cs typeface="Segoe UI Light" pitchFamily="34" charset="0"/>
              </a:rPr>
            </a:br>
            <a:endParaRPr lang="hi-IN" sz="2200" dirty="0" smtClean="0">
              <a:latin typeface="Garamond" panose="02020404030301010803" pitchFamily="18" charset="0"/>
              <a:cs typeface="Segoe UI Light" pitchFamily="34" charset="0"/>
            </a:endParaRPr>
          </a:p>
        </p:txBody>
      </p:sp>
    </p:spTree>
    <p:extLst>
      <p:ext uri="{BB962C8B-B14F-4D97-AF65-F5344CB8AC3E}">
        <p14:creationId xmlns:p14="http://schemas.microsoft.com/office/powerpoint/2010/main" val="2011842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228600" y="79743"/>
            <a:ext cx="6797644" cy="6447919"/>
          </a:xfrm>
          <a:prstGeom prst="rect">
            <a:avLst/>
          </a:prstGeom>
        </p:spPr>
        <p:txBody>
          <a:bodyPr wrap="square">
            <a:spAutoFit/>
          </a:bodyPr>
          <a:lstStyle/>
          <a:p>
            <a:r>
              <a:rPr lang="hi-IN" sz="4800" dirty="0" smtClean="0">
                <a:solidFill>
                  <a:schemeClr val="accent6">
                    <a:lumMod val="75000"/>
                  </a:schemeClr>
                </a:solidFill>
                <a:latin typeface="Aparajita" pitchFamily="34" charset="0"/>
                <a:cs typeface="Aparajita" pitchFamily="34" charset="0"/>
              </a:rPr>
              <a:t>विज़न </a:t>
            </a:r>
            <a:r>
              <a:rPr lang="en-US" sz="5400" dirty="0" smtClean="0">
                <a:solidFill>
                  <a:schemeClr val="accent6">
                    <a:lumMod val="75000"/>
                  </a:schemeClr>
                </a:solidFill>
                <a:latin typeface="Aparajita" pitchFamily="34" charset="0"/>
                <a:cs typeface="Aparajita" pitchFamily="34" charset="0"/>
              </a:rPr>
              <a:t>2030</a:t>
            </a:r>
            <a:r>
              <a:rPr lang="hi-IN" sz="4800" dirty="0" smtClean="0">
                <a:solidFill>
                  <a:schemeClr val="accent6">
                    <a:lumMod val="75000"/>
                  </a:schemeClr>
                </a:solidFill>
                <a:latin typeface="Aparajita" pitchFamily="34" charset="0"/>
                <a:cs typeface="Aparajita" pitchFamily="34" charset="0"/>
              </a:rPr>
              <a:t> </a:t>
            </a:r>
            <a:r>
              <a:rPr lang="hi-IN" sz="4800" dirty="0" smtClean="0">
                <a:solidFill>
                  <a:srgbClr val="0070C0"/>
                </a:solidFill>
                <a:latin typeface="Aparajita" pitchFamily="34" charset="0"/>
                <a:cs typeface="Aparajita" pitchFamily="34" charset="0"/>
              </a:rPr>
              <a:t>के</a:t>
            </a:r>
            <a:r>
              <a:rPr lang="en-US" sz="4800" dirty="0" smtClean="0">
                <a:solidFill>
                  <a:srgbClr val="0070C0"/>
                </a:solidFill>
                <a:latin typeface="Aparajita" pitchFamily="34" charset="0"/>
                <a:cs typeface="Aparajita" pitchFamily="34" charset="0"/>
              </a:rPr>
              <a:t> </a:t>
            </a:r>
          </a:p>
          <a:p>
            <a:r>
              <a:rPr lang="hi-IN" sz="4800" dirty="0" smtClean="0">
                <a:solidFill>
                  <a:srgbClr val="0070C0"/>
                </a:solidFill>
                <a:latin typeface="Aparajita" pitchFamily="34" charset="0"/>
                <a:cs typeface="Aparajita" pitchFamily="34" charset="0"/>
              </a:rPr>
              <a:t>मुख्य </a:t>
            </a:r>
            <a:r>
              <a:rPr lang="hi-IN" sz="4800" dirty="0">
                <a:solidFill>
                  <a:srgbClr val="0070C0"/>
                </a:solidFill>
                <a:latin typeface="Aparajita" pitchFamily="34" charset="0"/>
                <a:cs typeface="Aparajita" pitchFamily="34" charset="0"/>
              </a:rPr>
              <a:t>बिंदु </a:t>
            </a:r>
            <a:r>
              <a:rPr lang="en-US" sz="6600" b="1" dirty="0" smtClean="0">
                <a:solidFill>
                  <a:srgbClr val="0070C0"/>
                </a:solidFill>
                <a:latin typeface="Aparajita" pitchFamily="34" charset="0"/>
                <a:cs typeface="Aparajita" pitchFamily="34" charset="0"/>
              </a:rPr>
              <a:t>…</a:t>
            </a:r>
          </a:p>
          <a:p>
            <a:endParaRPr lang="en-US" sz="2400" b="1" dirty="0" smtClean="0">
              <a:solidFill>
                <a:srgbClr val="0070C0"/>
              </a:solidFill>
              <a:latin typeface="Aparajita" pitchFamily="34" charset="0"/>
              <a:cs typeface="Aparajita" pitchFamily="34" charset="0"/>
            </a:endParaRPr>
          </a:p>
          <a:p>
            <a:endParaRPr lang="en-US" sz="500" dirty="0">
              <a:latin typeface="Garamond" pitchFamily="18" charset="0"/>
            </a:endParaRPr>
          </a:p>
          <a:p>
            <a:pPr marL="342900" indent="-342900" algn="just">
              <a:lnSpc>
                <a:spcPct val="150000"/>
              </a:lnSpc>
              <a:buFont typeface="Arial" pitchFamily="34" charset="0"/>
              <a:buChar char="•"/>
            </a:pPr>
            <a:r>
              <a:rPr lang="hi-IN" sz="2400" dirty="0" smtClean="0">
                <a:latin typeface="Garamond" panose="02020404030301010803" pitchFamily="18" charset="0"/>
                <a:cs typeface="Segoe UI Light" pitchFamily="34" charset="0"/>
              </a:rPr>
              <a:t>समावेशी </a:t>
            </a:r>
            <a:r>
              <a:rPr lang="hi-IN" sz="2400" dirty="0">
                <a:latin typeface="Garamond" panose="02020404030301010803" pitchFamily="18" charset="0"/>
                <a:cs typeface="Segoe UI Light" pitchFamily="34" charset="0"/>
              </a:rPr>
              <a:t>एवं स्थायी </a:t>
            </a:r>
            <a:r>
              <a:rPr lang="hi-IN" sz="2400" dirty="0" smtClean="0">
                <a:latin typeface="Garamond" panose="02020404030301010803" pitchFamily="18" charset="0"/>
                <a:cs typeface="Segoe UI Light" pitchFamily="34" charset="0"/>
              </a:rPr>
              <a:t>विकास</a:t>
            </a:r>
            <a:endParaRPr lang="en-US" sz="1100" dirty="0" smtClean="0">
              <a:latin typeface="Garamond" pitchFamily="18" charset="0"/>
            </a:endParaRPr>
          </a:p>
          <a:p>
            <a:pPr marL="342900" indent="-342900" algn="just">
              <a:lnSpc>
                <a:spcPct val="150000"/>
              </a:lnSpc>
              <a:buFont typeface="Arial" pitchFamily="34" charset="0"/>
              <a:buChar char="•"/>
            </a:pPr>
            <a:r>
              <a:rPr lang="hi-IN" sz="2400" dirty="0">
                <a:latin typeface="Garamond" panose="02020404030301010803" pitchFamily="18" charset="0"/>
                <a:cs typeface="Segoe UI Light" pitchFamily="34" charset="0"/>
              </a:rPr>
              <a:t>प्रगति एवं विकास में सामान अवसर</a:t>
            </a:r>
            <a:endParaRPr lang="en-US" sz="2400" dirty="0">
              <a:latin typeface="Garamond" panose="02020404030301010803" pitchFamily="18" charset="0"/>
              <a:cs typeface="Segoe UI Light" pitchFamily="34" charset="0"/>
            </a:endParaRPr>
          </a:p>
          <a:p>
            <a:pPr marL="342900" indent="-342900" algn="just">
              <a:lnSpc>
                <a:spcPct val="150000"/>
              </a:lnSpc>
              <a:buFont typeface="Arial" pitchFamily="34" charset="0"/>
              <a:buChar char="•"/>
            </a:pPr>
            <a:r>
              <a:rPr lang="hi-IN" sz="2400" dirty="0" smtClean="0">
                <a:latin typeface="Garamond" panose="02020404030301010803" pitchFamily="18" charset="0"/>
                <a:cs typeface="Segoe UI Light" pitchFamily="34" charset="0"/>
              </a:rPr>
              <a:t>सुशासन </a:t>
            </a:r>
            <a:r>
              <a:rPr lang="hi-IN" sz="2400" dirty="0">
                <a:latin typeface="Garamond" panose="02020404030301010803" pitchFamily="18" charset="0"/>
                <a:cs typeface="Segoe UI Light" pitchFamily="34" charset="0"/>
              </a:rPr>
              <a:t>की स्थापना</a:t>
            </a:r>
            <a:r>
              <a:rPr lang="en-US" sz="2400" dirty="0">
                <a:latin typeface="Garamond" panose="02020404030301010803" pitchFamily="18" charset="0"/>
                <a:cs typeface="Segoe UI Light" pitchFamily="34" charset="0"/>
              </a:rPr>
              <a:t> – </a:t>
            </a:r>
            <a:r>
              <a:rPr lang="hi-IN" sz="2400" dirty="0">
                <a:latin typeface="Garamond" panose="02020404030301010803" pitchFamily="18" charset="0"/>
                <a:cs typeface="Segoe UI Light" pitchFamily="34" charset="0"/>
              </a:rPr>
              <a:t>न्यायपूर्ण</a:t>
            </a:r>
            <a:r>
              <a:rPr lang="en-US" sz="2400" dirty="0">
                <a:latin typeface="Garamond" panose="02020404030301010803" pitchFamily="18" charset="0"/>
                <a:cs typeface="Segoe UI Light" pitchFamily="34" charset="0"/>
              </a:rPr>
              <a:t> </a:t>
            </a:r>
            <a:r>
              <a:rPr lang="hi-IN" sz="2400" dirty="0">
                <a:latin typeface="Garamond" panose="02020404030301010803" pitchFamily="18" charset="0"/>
                <a:cs typeface="Segoe UI Light" pitchFamily="34" charset="0"/>
              </a:rPr>
              <a:t>एवं सुरक्षित वातावरण </a:t>
            </a:r>
            <a:endParaRPr lang="en-US" sz="2400" dirty="0">
              <a:latin typeface="Garamond" panose="02020404030301010803" pitchFamily="18" charset="0"/>
              <a:cs typeface="Segoe UI Light" pitchFamily="34" charset="0"/>
            </a:endParaRPr>
          </a:p>
          <a:p>
            <a:pPr marL="342900" indent="-342900" algn="just">
              <a:lnSpc>
                <a:spcPct val="150000"/>
              </a:lnSpc>
              <a:buFont typeface="Arial" pitchFamily="34" charset="0"/>
              <a:buChar char="•"/>
            </a:pPr>
            <a:r>
              <a:rPr lang="hi-IN" sz="2400" dirty="0" smtClean="0">
                <a:latin typeface="Garamond" panose="02020404030301010803" pitchFamily="18" charset="0"/>
                <a:cs typeface="Segoe UI Light" pitchFamily="34" charset="0"/>
              </a:rPr>
              <a:t>कमजोर </a:t>
            </a:r>
            <a:r>
              <a:rPr lang="hi-IN" sz="2400" dirty="0">
                <a:latin typeface="Garamond" panose="02020404030301010803" pitchFamily="18" charset="0"/>
                <a:cs typeface="Segoe UI Light" pitchFamily="34" charset="0"/>
              </a:rPr>
              <a:t>वर्गों को प्राथमिकता </a:t>
            </a:r>
            <a:endParaRPr lang="en-US" sz="2400" dirty="0">
              <a:latin typeface="Garamond" panose="02020404030301010803" pitchFamily="18" charset="0"/>
              <a:cs typeface="Segoe UI Light" pitchFamily="34" charset="0"/>
            </a:endParaRPr>
          </a:p>
          <a:p>
            <a:pPr marL="342900" indent="-342900" algn="just">
              <a:lnSpc>
                <a:spcPct val="150000"/>
              </a:lnSpc>
              <a:buFont typeface="Arial" pitchFamily="34" charset="0"/>
              <a:buChar char="•"/>
            </a:pPr>
            <a:r>
              <a:rPr lang="hi-IN" sz="2400" dirty="0" smtClean="0">
                <a:latin typeface="Garamond" panose="02020404030301010803" pitchFamily="18" charset="0"/>
                <a:cs typeface="Segoe UI Light" pitchFamily="34" charset="0"/>
              </a:rPr>
              <a:t>सामाजिक </a:t>
            </a:r>
            <a:r>
              <a:rPr lang="hi-IN" sz="2400" dirty="0">
                <a:latin typeface="Garamond" panose="02020404030301010803" pitchFamily="18" charset="0"/>
                <a:cs typeface="Segoe UI Light" pitchFamily="34" charset="0"/>
              </a:rPr>
              <a:t>लाभों का साम्य वितरण </a:t>
            </a:r>
            <a:endParaRPr lang="en-US" sz="2400" dirty="0">
              <a:latin typeface="Garamond" panose="02020404030301010803" pitchFamily="18" charset="0"/>
              <a:cs typeface="Segoe UI Light" pitchFamily="34" charset="0"/>
            </a:endParaRPr>
          </a:p>
          <a:p>
            <a:pPr marL="342900" indent="-342900" algn="just">
              <a:lnSpc>
                <a:spcPct val="150000"/>
              </a:lnSpc>
              <a:buFont typeface="Arial" pitchFamily="34" charset="0"/>
              <a:buChar char="•"/>
            </a:pPr>
            <a:r>
              <a:rPr lang="hi-IN" sz="2400" dirty="0" smtClean="0">
                <a:latin typeface="Garamond" panose="02020404030301010803" pitchFamily="18" charset="0"/>
                <a:cs typeface="Segoe UI Light" pitchFamily="34" charset="0"/>
              </a:rPr>
              <a:t>पर्यावरण </a:t>
            </a:r>
            <a:r>
              <a:rPr lang="hi-IN" sz="2400" dirty="0">
                <a:latin typeface="Garamond" panose="02020404030301010803" pitchFamily="18" charset="0"/>
                <a:cs typeface="Segoe UI Light" pitchFamily="34" charset="0"/>
              </a:rPr>
              <a:t>की सुरक्षा एवं संरक्षण </a:t>
            </a:r>
            <a:endParaRPr lang="en-US" sz="2400" dirty="0">
              <a:latin typeface="Garamond" panose="02020404030301010803" pitchFamily="18" charset="0"/>
              <a:cs typeface="Segoe UI Light" pitchFamily="34" charset="0"/>
            </a:endParaRPr>
          </a:p>
          <a:p>
            <a:pPr marL="342900" indent="-342900" algn="just">
              <a:lnSpc>
                <a:spcPct val="150000"/>
              </a:lnSpc>
              <a:buFont typeface="Arial" pitchFamily="34" charset="0"/>
              <a:buChar char="•"/>
            </a:pPr>
            <a:r>
              <a:rPr lang="hi-IN" sz="2400" dirty="0" smtClean="0">
                <a:latin typeface="Garamond" panose="02020404030301010803" pitchFamily="18" charset="0"/>
                <a:cs typeface="Segoe UI Light" pitchFamily="34" charset="0"/>
              </a:rPr>
              <a:t>स्वच्छ </a:t>
            </a:r>
            <a:r>
              <a:rPr lang="hi-IN" sz="2400" dirty="0">
                <a:latin typeface="Garamond" panose="02020404030301010803" pitchFamily="18" charset="0"/>
                <a:cs typeface="Segoe UI Light" pitchFamily="34" charset="0"/>
              </a:rPr>
              <a:t>एवं हरित तकनीक का प्रयोग</a:t>
            </a:r>
            <a:endParaRPr lang="en-US" sz="2400" dirty="0">
              <a:latin typeface="Garamond" panose="02020404030301010803" pitchFamily="18" charset="0"/>
              <a:cs typeface="Segoe UI Light" pitchFamily="34"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V="1">
            <a:off x="4348463" y="2029049"/>
            <a:ext cx="447073" cy="914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descr="Image result for sdg logo">
            <a:hlinkClick r:id="rId3"/>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7296" t="16578" r="5318" b="16359"/>
          <a:stretch/>
        </p:blipFill>
        <p:spPr bwMode="auto">
          <a:xfrm>
            <a:off x="6888906" y="79743"/>
            <a:ext cx="2102694" cy="2086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27446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extBox 3"/>
          <p:cNvSpPr txBox="1"/>
          <p:nvPr/>
        </p:nvSpPr>
        <p:spPr>
          <a:xfrm>
            <a:off x="2031012" y="2057400"/>
            <a:ext cx="6579587" cy="461665"/>
          </a:xfrm>
          <a:prstGeom prst="rect">
            <a:avLst/>
          </a:prstGeom>
          <a:noFill/>
        </p:spPr>
        <p:txBody>
          <a:bodyPr wrap="square" rtlCol="0">
            <a:spAutoFit/>
          </a:bodyPr>
          <a:lstStyle/>
          <a:p>
            <a:pPr marL="342900" indent="-342900">
              <a:buFont typeface="Arial" pitchFamily="34" charset="0"/>
              <a:buChar char="•"/>
            </a:pPr>
            <a:r>
              <a:rPr lang="hi-IN" sz="2400" dirty="0">
                <a:solidFill>
                  <a:srgbClr val="C00000"/>
                </a:solidFill>
                <a:latin typeface="Aparajita" pitchFamily="34" charset="0"/>
                <a:cs typeface="Aparajita" pitchFamily="34" charset="0"/>
              </a:rPr>
              <a:t>आय आधारित निर्धनता और सभी प्रकार के शोषण का अंत</a:t>
            </a:r>
            <a:endParaRPr lang="en-US" sz="2400" dirty="0">
              <a:solidFill>
                <a:srgbClr val="C00000"/>
              </a:solidFill>
              <a:latin typeface="Aparajita" pitchFamily="34" charset="0"/>
              <a:cs typeface="Aparajita" pitchFamily="34" charset="0"/>
            </a:endParaRPr>
          </a:p>
        </p:txBody>
      </p:sp>
      <p:pic>
        <p:nvPicPr>
          <p:cNvPr id="1026" name="Picture 2" descr="F:\AJAY-UNICEF-2016\SDG\SDG-Icon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026904"/>
            <a:ext cx="1247304"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F:\AJAY-UNICEF-2016\SDG\SDG-Icons\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677" y="4144944"/>
            <a:ext cx="1129550" cy="111072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057399" y="4101928"/>
            <a:ext cx="6553199" cy="830997"/>
          </a:xfrm>
          <a:prstGeom prst="rect">
            <a:avLst/>
          </a:prstGeom>
          <a:noFill/>
        </p:spPr>
        <p:txBody>
          <a:bodyPr wrap="square" rtlCol="0">
            <a:spAutoFit/>
          </a:bodyPr>
          <a:lstStyle/>
          <a:p>
            <a:pPr marL="342900" indent="-342900">
              <a:buFont typeface="Arial" pitchFamily="34" charset="0"/>
              <a:buChar char="•"/>
            </a:pPr>
            <a:r>
              <a:rPr lang="hi-IN" sz="2400" dirty="0">
                <a:solidFill>
                  <a:srgbClr val="C00000"/>
                </a:solidFill>
                <a:latin typeface="Aparajita" pitchFamily="34" charset="0"/>
                <a:cs typeface="Aparajita" pitchFamily="34" charset="0"/>
              </a:rPr>
              <a:t>कृषि/खेती  क्षेत्र में 5.1 प्रतिशत की वृद्धि के साथ राष्ट्र का अन्न भंडार बनना </a:t>
            </a:r>
          </a:p>
        </p:txBody>
      </p:sp>
      <p:sp>
        <p:nvSpPr>
          <p:cNvPr id="2" name="Rectangle 1"/>
          <p:cNvSpPr/>
          <p:nvPr/>
        </p:nvSpPr>
        <p:spPr>
          <a:xfrm>
            <a:off x="685800" y="5477470"/>
            <a:ext cx="7620000" cy="1054135"/>
          </a:xfrm>
          <a:prstGeom prst="rect">
            <a:avLst/>
          </a:prstGeom>
        </p:spPr>
        <p:txBody>
          <a:bodyPr wrap="square">
            <a:spAutoFit/>
          </a:bodyPr>
          <a:lstStyle/>
          <a:p>
            <a:pPr marL="285750" indent="-285750">
              <a:lnSpc>
                <a:spcPts val="2500"/>
              </a:lnSpc>
              <a:buFont typeface="Arial" pitchFamily="34" charset="0"/>
              <a:buChar char="•"/>
            </a:pPr>
            <a:r>
              <a:rPr lang="hi-IN" dirty="0">
                <a:solidFill>
                  <a:srgbClr val="0070C0"/>
                </a:solidFill>
                <a:latin typeface="Garamond" pitchFamily="18" charset="0"/>
              </a:rPr>
              <a:t>राष्ट्रीय खाद्य सुरक्षा अधिनियम </a:t>
            </a:r>
            <a:r>
              <a:rPr lang="en-US" dirty="0">
                <a:solidFill>
                  <a:srgbClr val="0070C0"/>
                </a:solidFill>
                <a:latin typeface="Garamond" pitchFamily="18" charset="0"/>
              </a:rPr>
              <a:t>, </a:t>
            </a:r>
            <a:r>
              <a:rPr lang="hi-IN" dirty="0">
                <a:solidFill>
                  <a:srgbClr val="0070C0"/>
                </a:solidFill>
                <a:latin typeface="Garamond" pitchFamily="18" charset="0"/>
              </a:rPr>
              <a:t>फसल बीमा एवं ई-मंडी </a:t>
            </a:r>
            <a:r>
              <a:rPr lang="en-US" dirty="0">
                <a:solidFill>
                  <a:srgbClr val="0070C0"/>
                </a:solidFill>
                <a:latin typeface="Garamond" pitchFamily="18" charset="0"/>
              </a:rPr>
              <a:t>(e-</a:t>
            </a:r>
            <a:r>
              <a:rPr lang="en-US" dirty="0" err="1">
                <a:solidFill>
                  <a:srgbClr val="0070C0"/>
                </a:solidFill>
                <a:latin typeface="Garamond" pitchFamily="18" charset="0"/>
              </a:rPr>
              <a:t>mandi</a:t>
            </a:r>
            <a:r>
              <a:rPr lang="en-US" dirty="0">
                <a:solidFill>
                  <a:srgbClr val="0070C0"/>
                </a:solidFill>
                <a:latin typeface="Garamond" pitchFamily="18" charset="0"/>
              </a:rPr>
              <a:t>)</a:t>
            </a:r>
            <a:r>
              <a:rPr lang="hi-IN" dirty="0">
                <a:solidFill>
                  <a:srgbClr val="0070C0"/>
                </a:solidFill>
                <a:latin typeface="Garamond" pitchFamily="18" charset="0"/>
              </a:rPr>
              <a:t> की </a:t>
            </a:r>
            <a:r>
              <a:rPr lang="hi-IN" dirty="0" smtClean="0">
                <a:solidFill>
                  <a:srgbClr val="0070C0"/>
                </a:solidFill>
                <a:latin typeface="Garamond" pitchFamily="18" charset="0"/>
              </a:rPr>
              <a:t>स्थापना</a:t>
            </a:r>
            <a:endParaRPr lang="en-US" dirty="0" smtClean="0">
              <a:solidFill>
                <a:srgbClr val="0070C0"/>
              </a:solidFill>
              <a:latin typeface="Garamond" pitchFamily="18" charset="0"/>
            </a:endParaRPr>
          </a:p>
          <a:p>
            <a:pPr marL="285750" indent="-285750">
              <a:lnSpc>
                <a:spcPts val="2500"/>
              </a:lnSpc>
              <a:buFont typeface="Arial" pitchFamily="34" charset="0"/>
              <a:buChar char="•"/>
            </a:pPr>
            <a:r>
              <a:rPr lang="hi-IN" dirty="0">
                <a:solidFill>
                  <a:srgbClr val="0070C0"/>
                </a:solidFill>
                <a:latin typeface="Garamond" pitchFamily="18" charset="0"/>
              </a:rPr>
              <a:t>10 वर्ष के नियोजित प्लान के माध्यम से कुपोषण को लक्षित करना</a:t>
            </a:r>
            <a:endParaRPr lang="en-US" dirty="0">
              <a:solidFill>
                <a:srgbClr val="0070C0"/>
              </a:solidFill>
              <a:latin typeface="Garamond" pitchFamily="18" charset="0"/>
            </a:endParaRPr>
          </a:p>
          <a:p>
            <a:pPr marL="285750" indent="-285750">
              <a:lnSpc>
                <a:spcPts val="2500"/>
              </a:lnSpc>
              <a:buFont typeface="Arial" pitchFamily="34" charset="0"/>
              <a:buChar char="•"/>
            </a:pPr>
            <a:endParaRPr lang="en-US" dirty="0">
              <a:solidFill>
                <a:srgbClr val="0070C0"/>
              </a:solidFill>
            </a:endParaRPr>
          </a:p>
        </p:txBody>
      </p:sp>
      <p:sp>
        <p:nvSpPr>
          <p:cNvPr id="3" name="Rectangle 2"/>
          <p:cNvSpPr/>
          <p:nvPr/>
        </p:nvSpPr>
        <p:spPr>
          <a:xfrm>
            <a:off x="703113" y="3288268"/>
            <a:ext cx="5338321" cy="369332"/>
          </a:xfrm>
          <a:prstGeom prst="rect">
            <a:avLst/>
          </a:prstGeom>
        </p:spPr>
        <p:txBody>
          <a:bodyPr wrap="none">
            <a:spAutoFit/>
          </a:bodyPr>
          <a:lstStyle/>
          <a:p>
            <a:pPr marL="285750" indent="-285750">
              <a:buFont typeface="Arial" pitchFamily="34" charset="0"/>
              <a:buChar char="•"/>
            </a:pPr>
            <a:r>
              <a:rPr lang="hi-IN" dirty="0">
                <a:solidFill>
                  <a:srgbClr val="0070C0"/>
                </a:solidFill>
                <a:latin typeface="Garamond" pitchFamily="18" charset="0"/>
              </a:rPr>
              <a:t>गरीबों के </a:t>
            </a:r>
            <a:r>
              <a:rPr lang="hi-IN" dirty="0" smtClean="0">
                <a:solidFill>
                  <a:srgbClr val="0070C0"/>
                </a:solidFill>
                <a:latin typeface="Garamond" pitchFamily="18" charset="0"/>
              </a:rPr>
              <a:t>कौशल </a:t>
            </a:r>
            <a:r>
              <a:rPr lang="hi-IN" dirty="0">
                <a:solidFill>
                  <a:srgbClr val="0070C0"/>
                </a:solidFill>
                <a:latin typeface="Garamond" pitchFamily="18" charset="0"/>
              </a:rPr>
              <a:t>विकास एवं उद्यमशीलता पर बल </a:t>
            </a:r>
            <a:endParaRPr lang="en-US" dirty="0">
              <a:solidFill>
                <a:srgbClr val="0070C0"/>
              </a:solidFill>
            </a:endParaRPr>
          </a:p>
        </p:txBody>
      </p:sp>
      <p:sp>
        <p:nvSpPr>
          <p:cNvPr id="8" name="Rectangle 7"/>
          <p:cNvSpPr/>
          <p:nvPr/>
        </p:nvSpPr>
        <p:spPr>
          <a:xfrm>
            <a:off x="0" y="5316"/>
            <a:ext cx="9144000" cy="1569660"/>
          </a:xfrm>
          <a:prstGeom prst="rect">
            <a:avLst/>
          </a:prstGeom>
          <a:solidFill>
            <a:srgbClr val="0070C0"/>
          </a:solidFill>
        </p:spPr>
        <p:txBody>
          <a:bodyPr wrap="square">
            <a:spAutoFit/>
          </a:bodyPr>
          <a:lstStyle/>
          <a:p>
            <a:pPr lvl="1"/>
            <a:r>
              <a:rPr lang="hi-IN" sz="4800" dirty="0">
                <a:solidFill>
                  <a:schemeClr val="bg1"/>
                </a:solidFill>
                <a:latin typeface="Aparajita" pitchFamily="34" charset="0"/>
                <a:cs typeface="Aparajita" pitchFamily="34" charset="0"/>
              </a:rPr>
              <a:t>प्रत्येक लक्ष्य और प्राप्त करने की विशेष रणनीति </a:t>
            </a:r>
            <a:r>
              <a:rPr lang="en-US" sz="4800" dirty="0">
                <a:solidFill>
                  <a:schemeClr val="bg1"/>
                </a:solidFill>
                <a:latin typeface="Aparajita" pitchFamily="34" charset="0"/>
                <a:cs typeface="Aparajita" pitchFamily="34" charset="0"/>
              </a:rPr>
              <a:t>…</a:t>
            </a:r>
            <a:r>
              <a:rPr lang="hi-IN" sz="4800" dirty="0">
                <a:solidFill>
                  <a:schemeClr val="bg1"/>
                </a:solidFill>
                <a:latin typeface="Aparajita" pitchFamily="34" charset="0"/>
                <a:cs typeface="Aparajita" pitchFamily="34" charset="0"/>
              </a:rPr>
              <a:t> </a:t>
            </a:r>
            <a:endParaRPr lang="en-US" sz="4800" dirty="0">
              <a:solidFill>
                <a:schemeClr val="bg1"/>
              </a:solidFill>
              <a:latin typeface="Aparajita" pitchFamily="34" charset="0"/>
              <a:cs typeface="Aparajita" pitchFamily="34" charset="0"/>
            </a:endParaRPr>
          </a:p>
        </p:txBody>
      </p:sp>
    </p:spTree>
    <p:extLst>
      <p:ext uri="{BB962C8B-B14F-4D97-AF65-F5344CB8AC3E}">
        <p14:creationId xmlns:p14="http://schemas.microsoft.com/office/powerpoint/2010/main" val="28626099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7400" y="457200"/>
            <a:ext cx="6858000" cy="461665"/>
          </a:xfrm>
          <a:prstGeom prst="rect">
            <a:avLst/>
          </a:prstGeom>
          <a:noFill/>
        </p:spPr>
        <p:txBody>
          <a:bodyPr wrap="square" rtlCol="0">
            <a:spAutoFit/>
          </a:bodyPr>
          <a:lstStyle/>
          <a:p>
            <a:pPr marL="342900" indent="-342900">
              <a:buFont typeface="Arial" pitchFamily="34" charset="0"/>
              <a:buChar char="•"/>
            </a:pPr>
            <a:r>
              <a:rPr lang="hi-IN" sz="2400" dirty="0">
                <a:solidFill>
                  <a:srgbClr val="C00000"/>
                </a:solidFill>
                <a:latin typeface="Aparajita" pitchFamily="34" charset="0"/>
                <a:cs typeface="Aparajita" pitchFamily="34" charset="0"/>
              </a:rPr>
              <a:t>सभी के लिए अच्छी और लोक केंद्रित स्वास्थ्य प्रणाली का निर्माण</a:t>
            </a:r>
          </a:p>
        </p:txBody>
      </p:sp>
      <p:pic>
        <p:nvPicPr>
          <p:cNvPr id="2050" name="Picture 2" descr="F:\AJAY-UNICEF-2016\SDG\SDG-Icons\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559541"/>
            <a:ext cx="1261872" cy="126187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023872" y="3505200"/>
            <a:ext cx="6815328" cy="1569660"/>
          </a:xfrm>
          <a:prstGeom prst="rect">
            <a:avLst/>
          </a:prstGeom>
          <a:noFill/>
        </p:spPr>
        <p:txBody>
          <a:bodyPr wrap="square" rtlCol="0">
            <a:spAutoFit/>
          </a:bodyPr>
          <a:lstStyle/>
          <a:p>
            <a:pPr marL="285750" indent="-285750">
              <a:buFont typeface="Arial" pitchFamily="34" charset="0"/>
              <a:buChar char="•"/>
            </a:pPr>
            <a:r>
              <a:rPr lang="hi-IN" sz="2400" dirty="0">
                <a:solidFill>
                  <a:srgbClr val="C00000"/>
                </a:solidFill>
                <a:latin typeface="Aparajita" pitchFamily="34" charset="0"/>
                <a:cs typeface="Aparajita" pitchFamily="34" charset="0"/>
              </a:rPr>
              <a:t>प्रारंभिक बचपन सहित सभी के लिए गुणवत्तापूर्ण  प्राथमिक शिक्षा की व्यवस्था </a:t>
            </a:r>
            <a:endParaRPr lang="en-US" sz="2400" dirty="0">
              <a:solidFill>
                <a:srgbClr val="C00000"/>
              </a:solidFill>
              <a:latin typeface="Aparajita" pitchFamily="34" charset="0"/>
              <a:cs typeface="Aparajita" pitchFamily="34" charset="0"/>
            </a:endParaRPr>
          </a:p>
          <a:p>
            <a:pPr marL="285750" indent="-285750">
              <a:buFont typeface="Arial" pitchFamily="34" charset="0"/>
              <a:buChar char="•"/>
            </a:pPr>
            <a:r>
              <a:rPr lang="hi-IN" sz="2400" dirty="0" smtClean="0">
                <a:solidFill>
                  <a:srgbClr val="C00000"/>
                </a:solidFill>
                <a:latin typeface="Aparajita" pitchFamily="34" charset="0"/>
                <a:cs typeface="Aparajita" pitchFamily="34" charset="0"/>
              </a:rPr>
              <a:t>उच्च </a:t>
            </a:r>
            <a:r>
              <a:rPr lang="hi-IN" sz="2400" dirty="0">
                <a:solidFill>
                  <a:srgbClr val="C00000"/>
                </a:solidFill>
                <a:latin typeface="Aparajita" pitchFamily="34" charset="0"/>
                <a:cs typeface="Aparajita" pitchFamily="34" charset="0"/>
              </a:rPr>
              <a:t>शिक्षा और कौशल विकास के लिए समान अवसर की उपलब्धता सुनिश्चित करना </a:t>
            </a:r>
            <a:endParaRPr lang="en-US" sz="2400" dirty="0">
              <a:solidFill>
                <a:srgbClr val="C00000"/>
              </a:solidFill>
              <a:latin typeface="Aparajita" pitchFamily="34" charset="0"/>
              <a:cs typeface="Aparajita" pitchFamily="34" charset="0"/>
            </a:endParaRPr>
          </a:p>
        </p:txBody>
      </p:sp>
      <p:pic>
        <p:nvPicPr>
          <p:cNvPr id="2051" name="Picture 3" descr="F:\AJAY-UNICEF-2016\SDG\SDG-Icons\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3668682"/>
            <a:ext cx="1261872" cy="126187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62000" y="1896070"/>
            <a:ext cx="6781800" cy="1035925"/>
          </a:xfrm>
          <a:prstGeom prst="rect">
            <a:avLst/>
          </a:prstGeom>
        </p:spPr>
        <p:txBody>
          <a:bodyPr wrap="square">
            <a:spAutoFit/>
          </a:bodyPr>
          <a:lstStyle/>
          <a:p>
            <a:pPr marL="342900" indent="-342900">
              <a:lnSpc>
                <a:spcPts val="2500"/>
              </a:lnSpc>
              <a:buFont typeface="Arial" pitchFamily="34" charset="0"/>
              <a:buChar char="•"/>
            </a:pPr>
            <a:r>
              <a:rPr lang="hi-IN" dirty="0">
                <a:solidFill>
                  <a:srgbClr val="0070C0"/>
                </a:solidFill>
                <a:latin typeface="Garamond" pitchFamily="18" charset="0"/>
              </a:rPr>
              <a:t>प्रभावी </a:t>
            </a:r>
            <a:r>
              <a:rPr lang="hi-IN" dirty="0" smtClean="0">
                <a:solidFill>
                  <a:srgbClr val="0070C0"/>
                </a:solidFill>
                <a:latin typeface="Garamond" pitchFamily="18" charset="0"/>
              </a:rPr>
              <a:t>स्वास्थ्य </a:t>
            </a:r>
            <a:r>
              <a:rPr lang="hi-IN" dirty="0">
                <a:solidFill>
                  <a:srgbClr val="0070C0"/>
                </a:solidFill>
                <a:latin typeface="Garamond" pitchFamily="18" charset="0"/>
              </a:rPr>
              <a:t>नीति </a:t>
            </a:r>
            <a:endParaRPr lang="en-US" dirty="0" smtClean="0">
              <a:solidFill>
                <a:srgbClr val="0070C0"/>
              </a:solidFill>
              <a:latin typeface="Garamond" pitchFamily="18" charset="0"/>
            </a:endParaRPr>
          </a:p>
          <a:p>
            <a:pPr marL="342900" indent="-342900">
              <a:lnSpc>
                <a:spcPts val="2500"/>
              </a:lnSpc>
              <a:buFont typeface="Arial" pitchFamily="34" charset="0"/>
              <a:buChar char="•"/>
            </a:pPr>
            <a:r>
              <a:rPr lang="hi-IN" dirty="0" smtClean="0">
                <a:solidFill>
                  <a:srgbClr val="0070C0"/>
                </a:solidFill>
                <a:latin typeface="Garamond" pitchFamily="18" charset="0"/>
              </a:rPr>
              <a:t>स्वास्थ्य </a:t>
            </a:r>
            <a:r>
              <a:rPr lang="hi-IN" dirty="0">
                <a:solidFill>
                  <a:srgbClr val="0070C0"/>
                </a:solidFill>
                <a:latin typeface="Garamond" pitchFamily="18" charset="0"/>
              </a:rPr>
              <a:t>सुविधाओ एवं रिफरल प्रणाली का प्रभावी क्रियान्वयन </a:t>
            </a:r>
            <a:endParaRPr lang="en-US" dirty="0">
              <a:solidFill>
                <a:srgbClr val="0070C0"/>
              </a:solidFill>
              <a:latin typeface="Garamond" pitchFamily="18" charset="0"/>
            </a:endParaRPr>
          </a:p>
          <a:p>
            <a:pPr marL="342900" indent="-342900">
              <a:lnSpc>
                <a:spcPts val="2500"/>
              </a:lnSpc>
              <a:buFont typeface="Arial" pitchFamily="34" charset="0"/>
              <a:buChar char="•"/>
            </a:pPr>
            <a:r>
              <a:rPr lang="hi-IN" dirty="0">
                <a:solidFill>
                  <a:srgbClr val="0070C0"/>
                </a:solidFill>
                <a:latin typeface="Garamond" pitchFamily="18" charset="0"/>
              </a:rPr>
              <a:t>गुणवत्तापूर्ण एवं सार्वभौमिक स्वास्थ्य सेवा आम नागरिकों को सुलभ कराना</a:t>
            </a:r>
            <a:endParaRPr lang="en-US" dirty="0">
              <a:solidFill>
                <a:srgbClr val="0070C0"/>
              </a:solidFill>
              <a:latin typeface="Garamond" pitchFamily="18" charset="0"/>
            </a:endParaRPr>
          </a:p>
        </p:txBody>
      </p:sp>
      <p:sp>
        <p:nvSpPr>
          <p:cNvPr id="3" name="Rectangle 2"/>
          <p:cNvSpPr/>
          <p:nvPr/>
        </p:nvSpPr>
        <p:spPr>
          <a:xfrm>
            <a:off x="766280" y="5410200"/>
            <a:ext cx="7691919" cy="1054135"/>
          </a:xfrm>
          <a:prstGeom prst="rect">
            <a:avLst/>
          </a:prstGeom>
        </p:spPr>
        <p:txBody>
          <a:bodyPr wrap="square">
            <a:spAutoFit/>
          </a:bodyPr>
          <a:lstStyle/>
          <a:p>
            <a:pPr marL="342900" indent="-342900">
              <a:lnSpc>
                <a:spcPts val="2500"/>
              </a:lnSpc>
              <a:buFont typeface="Arial" pitchFamily="34" charset="0"/>
              <a:buChar char="•"/>
            </a:pPr>
            <a:r>
              <a:rPr lang="hi-IN" dirty="0">
                <a:solidFill>
                  <a:srgbClr val="0070C0"/>
                </a:solidFill>
                <a:latin typeface="Garamond" pitchFamily="18" charset="0"/>
              </a:rPr>
              <a:t>सार्वभौमिक शिक्षा </a:t>
            </a:r>
            <a:r>
              <a:rPr lang="hi-IN" dirty="0" smtClean="0">
                <a:solidFill>
                  <a:srgbClr val="0070C0"/>
                </a:solidFill>
                <a:latin typeface="Garamond" pitchFamily="18" charset="0"/>
              </a:rPr>
              <a:t>के </a:t>
            </a:r>
            <a:r>
              <a:rPr lang="hi-IN" dirty="0">
                <a:solidFill>
                  <a:srgbClr val="0070C0"/>
                </a:solidFill>
                <a:latin typeface="Garamond" pitchFamily="18" charset="0"/>
              </a:rPr>
              <a:t>लिए </a:t>
            </a:r>
            <a:r>
              <a:rPr lang="hi-IN" dirty="0" smtClean="0">
                <a:solidFill>
                  <a:srgbClr val="0070C0"/>
                </a:solidFill>
                <a:latin typeface="Garamond" pitchFamily="18" charset="0"/>
              </a:rPr>
              <a:t>गुणवत्ता </a:t>
            </a:r>
            <a:r>
              <a:rPr lang="hi-IN" dirty="0">
                <a:solidFill>
                  <a:srgbClr val="0070C0"/>
                </a:solidFill>
                <a:latin typeface="Garamond" pitchFamily="18" charset="0"/>
              </a:rPr>
              <a:t>पूर्ण बाल्यावस्था विकास, देखभाल एवं पूर्व प्राथमिक शिक्षा </a:t>
            </a:r>
            <a:endParaRPr lang="en-US" dirty="0" smtClean="0">
              <a:solidFill>
                <a:srgbClr val="0070C0"/>
              </a:solidFill>
              <a:latin typeface="Garamond" pitchFamily="18" charset="0"/>
            </a:endParaRPr>
          </a:p>
          <a:p>
            <a:pPr marL="342900" indent="-342900">
              <a:lnSpc>
                <a:spcPts val="2500"/>
              </a:lnSpc>
              <a:buFont typeface="Arial" pitchFamily="34" charset="0"/>
              <a:buChar char="•"/>
            </a:pPr>
            <a:r>
              <a:rPr lang="hi-IN" dirty="0" smtClean="0">
                <a:solidFill>
                  <a:srgbClr val="0070C0"/>
                </a:solidFill>
                <a:latin typeface="Garamond" pitchFamily="18" charset="0"/>
              </a:rPr>
              <a:t>पाठ्यक्रम </a:t>
            </a:r>
            <a:r>
              <a:rPr lang="hi-IN" dirty="0">
                <a:solidFill>
                  <a:srgbClr val="0070C0"/>
                </a:solidFill>
                <a:latin typeface="Garamond" pitchFamily="18" charset="0"/>
              </a:rPr>
              <a:t>में आजीविका आधारित कौसल विकास, व्यावसायिक प्रशिक्षण</a:t>
            </a:r>
            <a:endParaRPr lang="en-US" dirty="0">
              <a:solidFill>
                <a:srgbClr val="0070C0"/>
              </a:solidFill>
              <a:latin typeface="Garamond" pitchFamily="18" charset="0"/>
            </a:endParaRPr>
          </a:p>
        </p:txBody>
      </p:sp>
    </p:spTree>
    <p:extLst>
      <p:ext uri="{BB962C8B-B14F-4D97-AF65-F5344CB8AC3E}">
        <p14:creationId xmlns:p14="http://schemas.microsoft.com/office/powerpoint/2010/main" val="41349362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extBox 3"/>
          <p:cNvSpPr txBox="1"/>
          <p:nvPr/>
        </p:nvSpPr>
        <p:spPr>
          <a:xfrm>
            <a:off x="1905000" y="704671"/>
            <a:ext cx="7162800" cy="1200329"/>
          </a:xfrm>
          <a:prstGeom prst="rect">
            <a:avLst/>
          </a:prstGeom>
          <a:noFill/>
        </p:spPr>
        <p:txBody>
          <a:bodyPr wrap="square" rtlCol="0">
            <a:spAutoFit/>
          </a:bodyPr>
          <a:lstStyle/>
          <a:p>
            <a:pPr marL="285750" indent="-285750">
              <a:buFont typeface="Arial" pitchFamily="34" charset="0"/>
              <a:buChar char="•"/>
            </a:pPr>
            <a:r>
              <a:rPr lang="hi-IN" sz="2400" dirty="0">
                <a:solidFill>
                  <a:srgbClr val="C00000"/>
                </a:solidFill>
                <a:latin typeface="Aparajita" pitchFamily="34" charset="0"/>
                <a:cs typeface="Aparajita" pitchFamily="34" charset="0"/>
              </a:rPr>
              <a:t>सभी प्रकार के भेदभाव और हिंसा से मुक्त, लिंग आधारित सामाजिक न्याय व्यवस्था</a:t>
            </a:r>
            <a:endParaRPr lang="en-US" sz="2400" dirty="0">
              <a:solidFill>
                <a:srgbClr val="C00000"/>
              </a:solidFill>
              <a:latin typeface="Aparajita" pitchFamily="34" charset="0"/>
              <a:cs typeface="Aparajita" pitchFamily="34" charset="0"/>
            </a:endParaRPr>
          </a:p>
          <a:p>
            <a:pPr marL="285750" indent="-285750">
              <a:buFont typeface="Arial" pitchFamily="34" charset="0"/>
              <a:buChar char="•"/>
            </a:pPr>
            <a:r>
              <a:rPr lang="hi-IN" sz="2400" dirty="0">
                <a:solidFill>
                  <a:srgbClr val="C00000"/>
                </a:solidFill>
                <a:latin typeface="Aparajita" pitchFamily="34" charset="0"/>
                <a:cs typeface="Aparajita" pitchFamily="34" charset="0"/>
              </a:rPr>
              <a:t>श्रम बाजार और शासन व्यवस्था में आम लोगो की  भागीदारी में वृद्धि </a:t>
            </a:r>
            <a:endParaRPr lang="en-US" sz="2400" dirty="0">
              <a:solidFill>
                <a:srgbClr val="C00000"/>
              </a:solidFill>
              <a:latin typeface="Aparajita" pitchFamily="34" charset="0"/>
              <a:cs typeface="Aparajita" pitchFamily="34" charset="0"/>
            </a:endParaRPr>
          </a:p>
        </p:txBody>
      </p:sp>
      <p:pic>
        <p:nvPicPr>
          <p:cNvPr id="3075" name="Picture 3" descr="F:\AJAY-UNICEF-2016\SDG\SDG-Icons\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999" y="723261"/>
            <a:ext cx="1271212" cy="127121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F:\AJAY-UNICEF-2016\SDG\SDG-Icons\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2841" y="3871384"/>
            <a:ext cx="1262226" cy="126222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905000" y="3839110"/>
            <a:ext cx="7162800" cy="461665"/>
          </a:xfrm>
          <a:prstGeom prst="rect">
            <a:avLst/>
          </a:prstGeom>
          <a:noFill/>
        </p:spPr>
        <p:txBody>
          <a:bodyPr wrap="square" rtlCol="0">
            <a:spAutoFit/>
          </a:bodyPr>
          <a:lstStyle/>
          <a:p>
            <a:r>
              <a:rPr lang="hi-IN" sz="2400" dirty="0">
                <a:solidFill>
                  <a:srgbClr val="C00000"/>
                </a:solidFill>
                <a:latin typeface="Aparajita" pitchFamily="34" charset="0"/>
                <a:cs typeface="Aparajita" pitchFamily="34" charset="0"/>
              </a:rPr>
              <a:t>सभी के लिए स्वच्छता और शुद्ध  पानी  की उपलब्धता सुनिश्चित </a:t>
            </a:r>
            <a:r>
              <a:rPr lang="hi-IN" sz="2400" dirty="0" smtClean="0">
                <a:solidFill>
                  <a:srgbClr val="C00000"/>
                </a:solidFill>
                <a:latin typeface="Aparajita" pitchFamily="34" charset="0"/>
                <a:cs typeface="Aparajita" pitchFamily="34" charset="0"/>
              </a:rPr>
              <a:t>करना</a:t>
            </a:r>
            <a:endParaRPr lang="en-US" sz="2400" dirty="0" smtClean="0">
              <a:solidFill>
                <a:srgbClr val="C00000"/>
              </a:solidFill>
              <a:latin typeface="Aparajita" pitchFamily="34" charset="0"/>
              <a:cs typeface="Aparajita" pitchFamily="34" charset="0"/>
            </a:endParaRPr>
          </a:p>
        </p:txBody>
      </p:sp>
      <p:sp>
        <p:nvSpPr>
          <p:cNvPr id="2" name="Rectangle 1"/>
          <p:cNvSpPr/>
          <p:nvPr/>
        </p:nvSpPr>
        <p:spPr>
          <a:xfrm>
            <a:off x="564532" y="2381790"/>
            <a:ext cx="8342401" cy="1026499"/>
          </a:xfrm>
          <a:prstGeom prst="rect">
            <a:avLst/>
          </a:prstGeom>
        </p:spPr>
        <p:txBody>
          <a:bodyPr wrap="square">
            <a:spAutoFit/>
          </a:bodyPr>
          <a:lstStyle/>
          <a:p>
            <a:pPr marL="342900" indent="-342900">
              <a:lnSpc>
                <a:spcPts val="2500"/>
              </a:lnSpc>
              <a:buFont typeface="Arial" pitchFamily="34" charset="0"/>
              <a:buChar char="•"/>
            </a:pPr>
            <a:r>
              <a:rPr lang="hi-IN" dirty="0">
                <a:solidFill>
                  <a:srgbClr val="0070C0"/>
                </a:solidFill>
                <a:latin typeface="Garamond" pitchFamily="18" charset="0"/>
              </a:rPr>
              <a:t>लैंगिक समानता और महिला सशक्तीकरण नीति का </a:t>
            </a:r>
            <a:r>
              <a:rPr lang="hi-IN" dirty="0" smtClean="0">
                <a:solidFill>
                  <a:srgbClr val="0070C0"/>
                </a:solidFill>
                <a:latin typeface="Garamond" pitchFamily="18" charset="0"/>
              </a:rPr>
              <a:t>विकास </a:t>
            </a:r>
            <a:endParaRPr lang="en-US" dirty="0">
              <a:solidFill>
                <a:srgbClr val="0070C0"/>
              </a:solidFill>
              <a:latin typeface="Garamond" pitchFamily="18" charset="0"/>
            </a:endParaRPr>
          </a:p>
          <a:p>
            <a:pPr marL="342900" indent="-342900">
              <a:lnSpc>
                <a:spcPts val="2500"/>
              </a:lnSpc>
              <a:buFont typeface="Arial" pitchFamily="34" charset="0"/>
              <a:buChar char="•"/>
            </a:pPr>
            <a:r>
              <a:rPr lang="hi-IN" dirty="0" smtClean="0">
                <a:solidFill>
                  <a:srgbClr val="0070C0"/>
                </a:solidFill>
                <a:latin typeface="Garamond" pitchFamily="18" charset="0"/>
              </a:rPr>
              <a:t>बाल विवाह, </a:t>
            </a:r>
            <a:r>
              <a:rPr lang="hi-IN" dirty="0">
                <a:solidFill>
                  <a:srgbClr val="0070C0"/>
                </a:solidFill>
                <a:latin typeface="Garamond" pitchFamily="18" charset="0"/>
              </a:rPr>
              <a:t>महिलाओं के विरुद्ध हिंसा </a:t>
            </a:r>
            <a:r>
              <a:rPr lang="hi-IN" dirty="0" smtClean="0">
                <a:solidFill>
                  <a:srgbClr val="0070C0"/>
                </a:solidFill>
                <a:latin typeface="Garamond" pitchFamily="18" charset="0"/>
              </a:rPr>
              <a:t>एवं </a:t>
            </a:r>
            <a:r>
              <a:rPr lang="hi-IN" dirty="0">
                <a:solidFill>
                  <a:srgbClr val="0070C0"/>
                </a:solidFill>
                <a:latin typeface="Garamond" pitchFamily="18" charset="0"/>
              </a:rPr>
              <a:t>बाल लिंग अनुपात के अंतर को कम करने हेतु सघन प्रयास</a:t>
            </a:r>
          </a:p>
        </p:txBody>
      </p:sp>
      <p:sp>
        <p:nvSpPr>
          <p:cNvPr id="3" name="Rectangle 2"/>
          <p:cNvSpPr/>
          <p:nvPr/>
        </p:nvSpPr>
        <p:spPr>
          <a:xfrm>
            <a:off x="572999" y="5254193"/>
            <a:ext cx="7580401" cy="369332"/>
          </a:xfrm>
          <a:prstGeom prst="rect">
            <a:avLst/>
          </a:prstGeom>
        </p:spPr>
        <p:txBody>
          <a:bodyPr wrap="square">
            <a:spAutoFit/>
          </a:bodyPr>
          <a:lstStyle/>
          <a:p>
            <a:pPr marL="342900" indent="-342900">
              <a:buFont typeface="Arial" pitchFamily="34" charset="0"/>
              <a:buChar char="•"/>
            </a:pPr>
            <a:r>
              <a:rPr lang="hi-IN" dirty="0" smtClean="0">
                <a:solidFill>
                  <a:srgbClr val="0070C0"/>
                </a:solidFill>
                <a:latin typeface="Garamond" pitchFamily="18" charset="0"/>
              </a:rPr>
              <a:t>2019 </a:t>
            </a:r>
            <a:r>
              <a:rPr lang="hi-IN" dirty="0">
                <a:solidFill>
                  <a:srgbClr val="0070C0"/>
                </a:solidFill>
                <a:latin typeface="Garamond" pitchFamily="18" charset="0"/>
              </a:rPr>
              <a:t>तक खुले में शौच से मुक्ति और </a:t>
            </a:r>
            <a:r>
              <a:rPr lang="hi-IN" dirty="0" smtClean="0">
                <a:solidFill>
                  <a:srgbClr val="0070C0"/>
                </a:solidFill>
                <a:latin typeface="Garamond" pitchFamily="18" charset="0"/>
              </a:rPr>
              <a:t>पूर्ण  स्वच्छता के लक्ष्य को हासिल करना</a:t>
            </a:r>
            <a:endParaRPr lang="en-US" dirty="0">
              <a:solidFill>
                <a:srgbClr val="0070C0"/>
              </a:solidFill>
              <a:latin typeface="Garamond" pitchFamily="18" charset="0"/>
            </a:endParaRPr>
          </a:p>
        </p:txBody>
      </p:sp>
    </p:spTree>
    <p:extLst>
      <p:ext uri="{BB962C8B-B14F-4D97-AF65-F5344CB8AC3E}">
        <p14:creationId xmlns:p14="http://schemas.microsoft.com/office/powerpoint/2010/main" val="18222259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extBox 3"/>
          <p:cNvSpPr txBox="1"/>
          <p:nvPr/>
        </p:nvSpPr>
        <p:spPr>
          <a:xfrm>
            <a:off x="2057400" y="487217"/>
            <a:ext cx="7010400" cy="830997"/>
          </a:xfrm>
          <a:prstGeom prst="rect">
            <a:avLst/>
          </a:prstGeom>
          <a:noFill/>
        </p:spPr>
        <p:txBody>
          <a:bodyPr wrap="square" rtlCol="0">
            <a:spAutoFit/>
          </a:bodyPr>
          <a:lstStyle/>
          <a:p>
            <a:pPr marL="285750" indent="-285750">
              <a:buFont typeface="Arial" pitchFamily="34" charset="0"/>
              <a:buChar char="•"/>
            </a:pPr>
            <a:r>
              <a:rPr lang="hi-IN" sz="2400" dirty="0">
                <a:solidFill>
                  <a:srgbClr val="C00000"/>
                </a:solidFill>
                <a:latin typeface="Aparajita" pitchFamily="34" charset="0"/>
                <a:cs typeface="Aparajita" pitchFamily="34" charset="0"/>
              </a:rPr>
              <a:t>आधुनिक ऊर्जा प्रणाली तक सार्वभौमिक पहुंच सुलभ बनाना </a:t>
            </a:r>
            <a:endParaRPr lang="en-US" sz="2400" dirty="0">
              <a:solidFill>
                <a:srgbClr val="C00000"/>
              </a:solidFill>
              <a:latin typeface="Aparajita" pitchFamily="34" charset="0"/>
              <a:cs typeface="Aparajita" pitchFamily="34" charset="0"/>
            </a:endParaRPr>
          </a:p>
          <a:p>
            <a:pPr marL="285750" indent="-285750">
              <a:buFont typeface="Arial" pitchFamily="34" charset="0"/>
              <a:buChar char="•"/>
            </a:pPr>
            <a:r>
              <a:rPr lang="hi-IN" sz="2400" dirty="0" smtClean="0">
                <a:solidFill>
                  <a:srgbClr val="C00000"/>
                </a:solidFill>
                <a:latin typeface="Aparajita" pitchFamily="34" charset="0"/>
                <a:cs typeface="Aparajita" pitchFamily="34" charset="0"/>
              </a:rPr>
              <a:t>आधुनिक </a:t>
            </a:r>
            <a:r>
              <a:rPr lang="hi-IN" sz="2400" dirty="0">
                <a:solidFill>
                  <a:srgbClr val="C00000"/>
                </a:solidFill>
                <a:latin typeface="Aparajita" pitchFamily="34" charset="0"/>
                <a:cs typeface="Aparajita" pitchFamily="34" charset="0"/>
              </a:rPr>
              <a:t>उर्जा प्रणाली </a:t>
            </a:r>
            <a:r>
              <a:rPr lang="hi-IN" sz="2400" dirty="0" smtClean="0">
                <a:solidFill>
                  <a:srgbClr val="C00000"/>
                </a:solidFill>
                <a:latin typeface="Aparajita" pitchFamily="34" charset="0"/>
                <a:cs typeface="Aparajita" pitchFamily="34" charset="0"/>
              </a:rPr>
              <a:t>को </a:t>
            </a:r>
            <a:r>
              <a:rPr lang="hi-IN" sz="2400" dirty="0">
                <a:solidFill>
                  <a:srgbClr val="C00000"/>
                </a:solidFill>
                <a:latin typeface="Aparajita" pitchFamily="34" charset="0"/>
                <a:cs typeface="Aparajita" pitchFamily="34" charset="0"/>
              </a:rPr>
              <a:t>बढ़ावा देना </a:t>
            </a:r>
            <a:endParaRPr lang="en-US" sz="2400" dirty="0">
              <a:solidFill>
                <a:srgbClr val="C00000"/>
              </a:solidFill>
              <a:latin typeface="Aparajita" pitchFamily="34" charset="0"/>
              <a:cs typeface="Aparajita" pitchFamily="34" charset="0"/>
            </a:endParaRPr>
          </a:p>
        </p:txBody>
      </p:sp>
      <p:pic>
        <p:nvPicPr>
          <p:cNvPr id="4098" name="Picture 2" descr="F:\AJAY-UNICEF-2016\SDG\SDG-Icons\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366" y="3237182"/>
            <a:ext cx="1298035" cy="1298035"/>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F:\AJAY-UNICEF-2016\SDG\SDG-Icons\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558752"/>
            <a:ext cx="1295400" cy="12954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058256" y="3101369"/>
            <a:ext cx="5705408" cy="1200329"/>
          </a:xfrm>
          <a:prstGeom prst="rect">
            <a:avLst/>
          </a:prstGeom>
          <a:noFill/>
        </p:spPr>
        <p:txBody>
          <a:bodyPr wrap="none" rtlCol="0">
            <a:spAutoFit/>
          </a:bodyPr>
          <a:lstStyle/>
          <a:p>
            <a:pPr marL="285750" indent="-285750">
              <a:buFont typeface="Arial" pitchFamily="34" charset="0"/>
              <a:buChar char="•"/>
            </a:pPr>
            <a:r>
              <a:rPr lang="hi-IN" sz="2400" dirty="0" smtClean="0">
                <a:solidFill>
                  <a:srgbClr val="C00000"/>
                </a:solidFill>
                <a:latin typeface="Aparajita" pitchFamily="34" charset="0"/>
                <a:cs typeface="Aparajita" pitchFamily="34" charset="0"/>
              </a:rPr>
              <a:t>न्यूनतम </a:t>
            </a:r>
            <a:r>
              <a:rPr lang="hi-IN" sz="2400" dirty="0">
                <a:solidFill>
                  <a:srgbClr val="C00000"/>
                </a:solidFill>
                <a:latin typeface="Aparajita" pitchFamily="34" charset="0"/>
                <a:cs typeface="Aparajita" pitchFamily="34" charset="0"/>
              </a:rPr>
              <a:t>9 प्रतिशत की वार्षिक वृद्धि सुनिश्चित करना </a:t>
            </a:r>
            <a:endParaRPr lang="en-US" sz="2400" dirty="0">
              <a:solidFill>
                <a:srgbClr val="C00000"/>
              </a:solidFill>
              <a:latin typeface="Aparajita" pitchFamily="34" charset="0"/>
              <a:cs typeface="Aparajita" pitchFamily="34" charset="0"/>
            </a:endParaRPr>
          </a:p>
          <a:p>
            <a:pPr marL="285750" indent="-285750">
              <a:buFont typeface="Arial" pitchFamily="34" charset="0"/>
              <a:buChar char="•"/>
            </a:pPr>
            <a:r>
              <a:rPr lang="hi-IN" sz="2400" dirty="0" smtClean="0">
                <a:solidFill>
                  <a:srgbClr val="C00000"/>
                </a:solidFill>
                <a:latin typeface="Aparajita" pitchFamily="34" charset="0"/>
                <a:cs typeface="Aparajita" pitchFamily="34" charset="0"/>
              </a:rPr>
              <a:t>काम </a:t>
            </a:r>
            <a:r>
              <a:rPr lang="hi-IN" sz="2400" dirty="0">
                <a:solidFill>
                  <a:srgbClr val="C00000"/>
                </a:solidFill>
                <a:latin typeface="Aparajita" pitchFamily="34" charset="0"/>
                <a:cs typeface="Aparajita" pitchFamily="34" charset="0"/>
              </a:rPr>
              <a:t>के अनुसार वेतन और शर्तें निर्धारित करना </a:t>
            </a:r>
            <a:endParaRPr lang="en-US" sz="2400" dirty="0">
              <a:solidFill>
                <a:srgbClr val="C00000"/>
              </a:solidFill>
              <a:latin typeface="Aparajita" pitchFamily="34" charset="0"/>
              <a:cs typeface="Aparajita" pitchFamily="34" charset="0"/>
            </a:endParaRPr>
          </a:p>
          <a:p>
            <a:pPr marL="285750" indent="-285750">
              <a:buFont typeface="Arial" pitchFamily="34" charset="0"/>
              <a:buChar char="•"/>
            </a:pPr>
            <a:r>
              <a:rPr lang="hi-IN" sz="2400" dirty="0" smtClean="0">
                <a:solidFill>
                  <a:srgbClr val="C00000"/>
                </a:solidFill>
                <a:latin typeface="Aparajita" pitchFamily="34" charset="0"/>
                <a:cs typeface="Aparajita" pitchFamily="34" charset="0"/>
              </a:rPr>
              <a:t>बाल </a:t>
            </a:r>
            <a:r>
              <a:rPr lang="hi-IN" sz="2400" dirty="0">
                <a:solidFill>
                  <a:srgbClr val="C00000"/>
                </a:solidFill>
                <a:latin typeface="Aparajita" pitchFamily="34" charset="0"/>
                <a:cs typeface="Aparajita" pitchFamily="34" charset="0"/>
              </a:rPr>
              <a:t>श्रमिकों के लिए शिक्षा की व्यवस्था </a:t>
            </a:r>
            <a:endParaRPr lang="en-US" sz="2400" dirty="0" smtClean="0">
              <a:solidFill>
                <a:srgbClr val="C00000"/>
              </a:solidFill>
              <a:latin typeface="Aparajita" pitchFamily="34" charset="0"/>
              <a:cs typeface="Aparajita" pitchFamily="34" charset="0"/>
            </a:endParaRPr>
          </a:p>
        </p:txBody>
      </p:sp>
      <p:sp>
        <p:nvSpPr>
          <p:cNvPr id="2" name="Rectangle 1"/>
          <p:cNvSpPr/>
          <p:nvPr/>
        </p:nvSpPr>
        <p:spPr>
          <a:xfrm>
            <a:off x="541105" y="1981200"/>
            <a:ext cx="8145693" cy="461665"/>
          </a:xfrm>
          <a:prstGeom prst="rect">
            <a:avLst/>
          </a:prstGeom>
        </p:spPr>
        <p:txBody>
          <a:bodyPr wrap="square">
            <a:spAutoFit/>
          </a:bodyPr>
          <a:lstStyle/>
          <a:p>
            <a:pPr marL="342900" indent="-342900">
              <a:buFont typeface="Arial" pitchFamily="34" charset="0"/>
              <a:buChar char="•"/>
            </a:pPr>
            <a:r>
              <a:rPr lang="hi-IN" dirty="0" smtClean="0">
                <a:solidFill>
                  <a:srgbClr val="0070C0"/>
                </a:solidFill>
                <a:latin typeface="Garamond" pitchFamily="18" charset="0"/>
              </a:rPr>
              <a:t>सभी </a:t>
            </a:r>
            <a:r>
              <a:rPr lang="hi-IN" dirty="0">
                <a:solidFill>
                  <a:srgbClr val="0070C0"/>
                </a:solidFill>
                <a:latin typeface="Garamond" pitchFamily="18" charset="0"/>
              </a:rPr>
              <a:t>क्षेत्रों के लिए सौर उर्जा सहित सस्ती </a:t>
            </a:r>
            <a:r>
              <a:rPr lang="en-US" sz="2400" i="1" dirty="0">
                <a:solidFill>
                  <a:srgbClr val="0070C0"/>
                </a:solidFill>
                <a:latin typeface="Garamond" pitchFamily="18" charset="0"/>
              </a:rPr>
              <a:t>clean and green energy </a:t>
            </a:r>
            <a:r>
              <a:rPr lang="hi-IN" dirty="0">
                <a:solidFill>
                  <a:srgbClr val="0070C0"/>
                </a:solidFill>
                <a:latin typeface="Garamond" pitchFamily="18" charset="0"/>
              </a:rPr>
              <a:t>को बढ़ावा देना </a:t>
            </a:r>
            <a:endParaRPr lang="en-US" sz="2000" dirty="0">
              <a:solidFill>
                <a:srgbClr val="0070C0"/>
              </a:solidFill>
              <a:latin typeface="Garamond" pitchFamily="18" charset="0"/>
            </a:endParaRPr>
          </a:p>
        </p:txBody>
      </p:sp>
      <p:sp>
        <p:nvSpPr>
          <p:cNvPr id="3" name="Rectangle 2"/>
          <p:cNvSpPr/>
          <p:nvPr/>
        </p:nvSpPr>
        <p:spPr>
          <a:xfrm>
            <a:off x="563366" y="4837344"/>
            <a:ext cx="8123433" cy="1695336"/>
          </a:xfrm>
          <a:prstGeom prst="rect">
            <a:avLst/>
          </a:prstGeom>
        </p:spPr>
        <p:txBody>
          <a:bodyPr wrap="square">
            <a:spAutoFit/>
          </a:bodyPr>
          <a:lstStyle/>
          <a:p>
            <a:pPr marL="285750" indent="-285750">
              <a:lnSpc>
                <a:spcPts val="2500"/>
              </a:lnSpc>
              <a:buFont typeface="Arial" pitchFamily="34" charset="0"/>
              <a:buChar char="•"/>
            </a:pPr>
            <a:r>
              <a:rPr lang="hi-IN" dirty="0">
                <a:solidFill>
                  <a:srgbClr val="0070C0"/>
                </a:solidFill>
                <a:latin typeface="Garamond" pitchFamily="18" charset="0"/>
              </a:rPr>
              <a:t>सूक्ष्म, लघु और </a:t>
            </a:r>
            <a:r>
              <a:rPr lang="hi-IN">
                <a:solidFill>
                  <a:srgbClr val="0070C0"/>
                </a:solidFill>
                <a:latin typeface="Garamond" pitchFamily="18" charset="0"/>
              </a:rPr>
              <a:t>मध्यम </a:t>
            </a:r>
            <a:r>
              <a:rPr lang="hi-IN" smtClean="0">
                <a:solidFill>
                  <a:srgbClr val="0070C0"/>
                </a:solidFill>
                <a:latin typeface="Garamond" pitchFamily="18" charset="0"/>
              </a:rPr>
              <a:t>उद्यमों</a:t>
            </a:r>
            <a:r>
              <a:rPr lang="en-US" smtClean="0">
                <a:solidFill>
                  <a:srgbClr val="0070C0"/>
                </a:solidFill>
                <a:latin typeface="Garamond" pitchFamily="18" charset="0"/>
              </a:rPr>
              <a:t>, </a:t>
            </a:r>
            <a:r>
              <a:rPr lang="hi-IN" dirty="0">
                <a:solidFill>
                  <a:srgbClr val="0070C0"/>
                </a:solidFill>
                <a:latin typeface="Garamond" pitchFamily="18" charset="0"/>
              </a:rPr>
              <a:t>एग्रो / खाद्य प्रसंस्करण, इलेक्ट्रॉनिक्स, आईटी और पर्यटन </a:t>
            </a:r>
            <a:r>
              <a:rPr lang="hi-IN" dirty="0" smtClean="0">
                <a:solidFill>
                  <a:srgbClr val="0070C0"/>
                </a:solidFill>
                <a:latin typeface="Garamond" pitchFamily="18" charset="0"/>
              </a:rPr>
              <a:t>को </a:t>
            </a:r>
            <a:r>
              <a:rPr lang="hi-IN" dirty="0">
                <a:solidFill>
                  <a:srgbClr val="0070C0"/>
                </a:solidFill>
                <a:latin typeface="Garamond" pitchFamily="18" charset="0"/>
              </a:rPr>
              <a:t>बढ़ावा </a:t>
            </a:r>
            <a:endParaRPr lang="en-US" dirty="0" smtClean="0">
              <a:solidFill>
                <a:srgbClr val="0070C0"/>
              </a:solidFill>
              <a:latin typeface="Garamond" pitchFamily="18" charset="0"/>
            </a:endParaRPr>
          </a:p>
          <a:p>
            <a:pPr marL="285750" indent="-285750">
              <a:lnSpc>
                <a:spcPts val="2500"/>
              </a:lnSpc>
              <a:buFont typeface="Arial" pitchFamily="34" charset="0"/>
              <a:buChar char="•"/>
            </a:pPr>
            <a:r>
              <a:rPr lang="hi-IN" dirty="0">
                <a:solidFill>
                  <a:srgbClr val="0070C0"/>
                </a:solidFill>
              </a:rPr>
              <a:t>सूचना प्रौद्योगिकी </a:t>
            </a:r>
            <a:r>
              <a:rPr lang="hi-IN" dirty="0" smtClean="0">
                <a:solidFill>
                  <a:srgbClr val="0070C0"/>
                </a:solidFill>
              </a:rPr>
              <a:t>एवं </a:t>
            </a:r>
            <a:r>
              <a:rPr lang="hi-IN" dirty="0">
                <a:solidFill>
                  <a:srgbClr val="0070C0"/>
                </a:solidFill>
              </a:rPr>
              <a:t>बेहतर </a:t>
            </a:r>
            <a:r>
              <a:rPr lang="hi-IN" dirty="0" smtClean="0">
                <a:solidFill>
                  <a:srgbClr val="0070C0"/>
                </a:solidFill>
              </a:rPr>
              <a:t>कनेक्टिविटी</a:t>
            </a:r>
            <a:endParaRPr lang="en-US" dirty="0" smtClean="0">
              <a:solidFill>
                <a:srgbClr val="0070C0"/>
              </a:solidFill>
              <a:latin typeface="Garamond" pitchFamily="18" charset="0"/>
            </a:endParaRPr>
          </a:p>
          <a:p>
            <a:pPr marL="285750" indent="-285750">
              <a:lnSpc>
                <a:spcPts val="2500"/>
              </a:lnSpc>
              <a:buFont typeface="Arial" pitchFamily="34" charset="0"/>
              <a:buChar char="•"/>
            </a:pPr>
            <a:r>
              <a:rPr lang="hi-IN" dirty="0" smtClean="0">
                <a:solidFill>
                  <a:srgbClr val="0070C0"/>
                </a:solidFill>
                <a:latin typeface="Garamond" pitchFamily="18" charset="0"/>
              </a:rPr>
              <a:t>बाल </a:t>
            </a:r>
            <a:r>
              <a:rPr lang="hi-IN" dirty="0">
                <a:solidFill>
                  <a:srgbClr val="0070C0"/>
                </a:solidFill>
                <a:latin typeface="Garamond" pitchFamily="18" charset="0"/>
              </a:rPr>
              <a:t>श्रम का उन्मूलन एवं पुनर्वास </a:t>
            </a:r>
            <a:endParaRPr lang="en-US" dirty="0">
              <a:solidFill>
                <a:srgbClr val="0070C0"/>
              </a:solidFill>
            </a:endParaRPr>
          </a:p>
          <a:p>
            <a:pPr marL="285750" indent="-285750">
              <a:lnSpc>
                <a:spcPts val="2500"/>
              </a:lnSpc>
              <a:buFont typeface="Arial" pitchFamily="34" charset="0"/>
              <a:buChar char="•"/>
            </a:pPr>
            <a:endParaRPr lang="en-US" dirty="0">
              <a:solidFill>
                <a:srgbClr val="0070C0"/>
              </a:solidFill>
            </a:endParaRPr>
          </a:p>
        </p:txBody>
      </p:sp>
    </p:spTree>
    <p:extLst>
      <p:ext uri="{BB962C8B-B14F-4D97-AF65-F5344CB8AC3E}">
        <p14:creationId xmlns:p14="http://schemas.microsoft.com/office/powerpoint/2010/main" val="274396256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extBox 3"/>
          <p:cNvSpPr txBox="1"/>
          <p:nvPr/>
        </p:nvSpPr>
        <p:spPr>
          <a:xfrm>
            <a:off x="2133600" y="623859"/>
            <a:ext cx="6781800" cy="830997"/>
          </a:xfrm>
          <a:prstGeom prst="rect">
            <a:avLst/>
          </a:prstGeom>
          <a:noFill/>
        </p:spPr>
        <p:txBody>
          <a:bodyPr wrap="square" rtlCol="0">
            <a:spAutoFit/>
          </a:bodyPr>
          <a:lstStyle/>
          <a:p>
            <a:pPr marL="457200" indent="-457200">
              <a:buFont typeface="Arial" pitchFamily="34" charset="0"/>
              <a:buChar char="•"/>
            </a:pPr>
            <a:r>
              <a:rPr lang="hi-IN" sz="2400" dirty="0" smtClean="0">
                <a:solidFill>
                  <a:srgbClr val="C00000"/>
                </a:solidFill>
                <a:latin typeface="Aparajita" pitchFamily="34" charset="0"/>
                <a:cs typeface="Aparajita" pitchFamily="34" charset="0"/>
              </a:rPr>
              <a:t>व्यापार </a:t>
            </a:r>
            <a:r>
              <a:rPr lang="en-US" sz="2400" dirty="0" smtClean="0">
                <a:solidFill>
                  <a:srgbClr val="C00000"/>
                </a:solidFill>
                <a:latin typeface="Aparajita" pitchFamily="34" charset="0"/>
                <a:cs typeface="Aparajita" pitchFamily="34" charset="0"/>
              </a:rPr>
              <a:t>(</a:t>
            </a:r>
            <a:r>
              <a:rPr lang="en-US" sz="2400" i="1" dirty="0" smtClean="0">
                <a:solidFill>
                  <a:srgbClr val="C00000"/>
                </a:solidFill>
                <a:latin typeface="Aparajita" pitchFamily="34" charset="0"/>
                <a:cs typeface="Aparajita" pitchFamily="34" charset="0"/>
              </a:rPr>
              <a:t>Ease </a:t>
            </a:r>
            <a:r>
              <a:rPr lang="en-US" sz="2400" i="1" dirty="0">
                <a:solidFill>
                  <a:srgbClr val="C00000"/>
                </a:solidFill>
                <a:latin typeface="Aparajita" pitchFamily="34" charset="0"/>
                <a:cs typeface="Aparajita" pitchFamily="34" charset="0"/>
              </a:rPr>
              <a:t>of doing </a:t>
            </a:r>
            <a:r>
              <a:rPr lang="en-US" sz="2400" i="1" dirty="0" smtClean="0">
                <a:solidFill>
                  <a:srgbClr val="C00000"/>
                </a:solidFill>
                <a:latin typeface="Aparajita" pitchFamily="34" charset="0"/>
                <a:cs typeface="Aparajita" pitchFamily="34" charset="0"/>
              </a:rPr>
              <a:t>business</a:t>
            </a:r>
            <a:r>
              <a:rPr lang="en-US" sz="2400" dirty="0" smtClean="0">
                <a:solidFill>
                  <a:srgbClr val="C00000"/>
                </a:solidFill>
                <a:latin typeface="Aparajita" pitchFamily="34" charset="0"/>
                <a:cs typeface="Aparajita" pitchFamily="34" charset="0"/>
              </a:rPr>
              <a:t>) </a:t>
            </a:r>
            <a:r>
              <a:rPr lang="hi-IN" sz="2400" dirty="0" smtClean="0">
                <a:solidFill>
                  <a:srgbClr val="C00000"/>
                </a:solidFill>
                <a:latin typeface="Aparajita" pitchFamily="34" charset="0"/>
                <a:cs typeface="Aparajita" pitchFamily="34" charset="0"/>
              </a:rPr>
              <a:t>और </a:t>
            </a:r>
            <a:r>
              <a:rPr lang="hi-IN" sz="2400" dirty="0">
                <a:solidFill>
                  <a:srgbClr val="C00000"/>
                </a:solidFill>
                <a:latin typeface="Aparajita" pitchFamily="34" charset="0"/>
                <a:cs typeface="Aparajita" pitchFamily="34" charset="0"/>
              </a:rPr>
              <a:t>नवाचार करने में </a:t>
            </a:r>
            <a:r>
              <a:rPr lang="hi-IN" sz="2400" dirty="0" smtClean="0">
                <a:solidFill>
                  <a:srgbClr val="C00000"/>
                </a:solidFill>
                <a:latin typeface="Aparajita" pitchFamily="34" charset="0"/>
                <a:cs typeface="Aparajita" pitchFamily="34" charset="0"/>
              </a:rPr>
              <a:t>सुगमता</a:t>
            </a:r>
            <a:endParaRPr lang="en-US" sz="2400" dirty="0" smtClean="0">
              <a:solidFill>
                <a:srgbClr val="C00000"/>
              </a:solidFill>
              <a:latin typeface="Aparajita" pitchFamily="34" charset="0"/>
              <a:cs typeface="Aparajita" pitchFamily="34" charset="0"/>
            </a:endParaRPr>
          </a:p>
        </p:txBody>
      </p:sp>
      <p:pic>
        <p:nvPicPr>
          <p:cNvPr id="5122" name="Picture 2" descr="F:\AJAY-UNICEF-2016\SDG\SDG-Icons\1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3733800"/>
            <a:ext cx="1220015" cy="1226575"/>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F:\AJAY-UNICEF-2016\SDG\SDG-Icons\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782998"/>
            <a:ext cx="1220015" cy="122001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09600" y="2133600"/>
            <a:ext cx="5660404" cy="712439"/>
          </a:xfrm>
          <a:prstGeom prst="rect">
            <a:avLst/>
          </a:prstGeom>
        </p:spPr>
        <p:txBody>
          <a:bodyPr wrap="square">
            <a:spAutoFit/>
          </a:bodyPr>
          <a:lstStyle/>
          <a:p>
            <a:pPr marL="285750" indent="-285750">
              <a:lnSpc>
                <a:spcPts val="2500"/>
              </a:lnSpc>
              <a:buFont typeface="Arial" pitchFamily="34" charset="0"/>
              <a:buChar char="•"/>
            </a:pPr>
            <a:r>
              <a:rPr lang="hi-IN" dirty="0">
                <a:solidFill>
                  <a:srgbClr val="0070C0"/>
                </a:solidFill>
              </a:rPr>
              <a:t>सूचना प्रौद्योगिकी का</a:t>
            </a:r>
            <a:r>
              <a:rPr lang="hi-IN" dirty="0" smtClean="0">
                <a:solidFill>
                  <a:srgbClr val="0070C0"/>
                </a:solidFill>
              </a:rPr>
              <a:t> </a:t>
            </a:r>
            <a:r>
              <a:rPr lang="hi-IN" dirty="0">
                <a:solidFill>
                  <a:srgbClr val="0070C0"/>
                </a:solidFill>
              </a:rPr>
              <a:t>कुशल  </a:t>
            </a:r>
            <a:r>
              <a:rPr lang="hi-IN" dirty="0" smtClean="0">
                <a:solidFill>
                  <a:srgbClr val="0070C0"/>
                </a:solidFill>
              </a:rPr>
              <a:t>प्रयोग</a:t>
            </a:r>
            <a:endParaRPr lang="en-US" dirty="0" smtClean="0">
              <a:solidFill>
                <a:srgbClr val="0070C0"/>
              </a:solidFill>
            </a:endParaRPr>
          </a:p>
          <a:p>
            <a:pPr marL="285750" indent="-285750">
              <a:lnSpc>
                <a:spcPts val="2500"/>
              </a:lnSpc>
              <a:buFont typeface="Arial" pitchFamily="34" charset="0"/>
              <a:buChar char="•"/>
            </a:pPr>
            <a:r>
              <a:rPr lang="hi-IN" dirty="0">
                <a:solidFill>
                  <a:srgbClr val="0070C0"/>
                </a:solidFill>
              </a:rPr>
              <a:t>नवीनतम कचरा प्रबंधन को </a:t>
            </a:r>
            <a:r>
              <a:rPr lang="hi-IN" dirty="0" smtClean="0">
                <a:solidFill>
                  <a:srgbClr val="0070C0"/>
                </a:solidFill>
              </a:rPr>
              <a:t>बढ़ावा</a:t>
            </a:r>
            <a:endParaRPr lang="en-US" dirty="0">
              <a:solidFill>
                <a:srgbClr val="0070C0"/>
              </a:solidFill>
            </a:endParaRPr>
          </a:p>
        </p:txBody>
      </p:sp>
      <p:sp>
        <p:nvSpPr>
          <p:cNvPr id="6" name="Rectangle 5"/>
          <p:cNvSpPr/>
          <p:nvPr/>
        </p:nvSpPr>
        <p:spPr>
          <a:xfrm>
            <a:off x="2133600" y="3612899"/>
            <a:ext cx="6101704" cy="461665"/>
          </a:xfrm>
          <a:prstGeom prst="rect">
            <a:avLst/>
          </a:prstGeom>
        </p:spPr>
        <p:txBody>
          <a:bodyPr wrap="square">
            <a:spAutoFit/>
          </a:bodyPr>
          <a:lstStyle/>
          <a:p>
            <a:pPr marL="285750" indent="-285750">
              <a:buFont typeface="Arial" pitchFamily="34" charset="0"/>
              <a:buChar char="•"/>
            </a:pPr>
            <a:r>
              <a:rPr lang="hi-IN" sz="2400" dirty="0">
                <a:solidFill>
                  <a:srgbClr val="C00000"/>
                </a:solidFill>
                <a:latin typeface="Aparajita" pitchFamily="34" charset="0"/>
                <a:cs typeface="Aparajita" pitchFamily="34" charset="0"/>
              </a:rPr>
              <a:t>सभी </a:t>
            </a:r>
            <a:r>
              <a:rPr lang="hi-IN" sz="2400" dirty="0" smtClean="0">
                <a:solidFill>
                  <a:srgbClr val="C00000"/>
                </a:solidFill>
                <a:latin typeface="Aparajita" pitchFamily="34" charset="0"/>
                <a:cs typeface="Aparajita" pitchFamily="34" charset="0"/>
              </a:rPr>
              <a:t>के </a:t>
            </a:r>
            <a:r>
              <a:rPr lang="hi-IN" sz="2400" dirty="0">
                <a:solidFill>
                  <a:srgbClr val="C00000"/>
                </a:solidFill>
                <a:latin typeface="Aparajita" pitchFamily="34" charset="0"/>
                <a:cs typeface="Aparajita" pitchFamily="34" charset="0"/>
              </a:rPr>
              <a:t>विकास के लिए समावेशन </a:t>
            </a:r>
            <a:endParaRPr lang="en-US" sz="2400" dirty="0">
              <a:solidFill>
                <a:srgbClr val="C00000"/>
              </a:solidFill>
              <a:latin typeface="Aparajita" pitchFamily="34" charset="0"/>
              <a:cs typeface="Aparajita" pitchFamily="34" charset="0"/>
            </a:endParaRPr>
          </a:p>
        </p:txBody>
      </p:sp>
      <p:sp>
        <p:nvSpPr>
          <p:cNvPr id="3" name="Rectangle 2"/>
          <p:cNvSpPr/>
          <p:nvPr/>
        </p:nvSpPr>
        <p:spPr>
          <a:xfrm>
            <a:off x="533400" y="5096470"/>
            <a:ext cx="8295042" cy="1033040"/>
          </a:xfrm>
          <a:prstGeom prst="rect">
            <a:avLst/>
          </a:prstGeom>
        </p:spPr>
        <p:txBody>
          <a:bodyPr wrap="square">
            <a:spAutoFit/>
          </a:bodyPr>
          <a:lstStyle/>
          <a:p>
            <a:pPr marL="285750" indent="-285750">
              <a:lnSpc>
                <a:spcPts val="2500"/>
              </a:lnSpc>
              <a:buFont typeface="Arial" pitchFamily="34" charset="0"/>
              <a:buChar char="•"/>
            </a:pPr>
            <a:r>
              <a:rPr lang="hi-IN" dirty="0">
                <a:solidFill>
                  <a:srgbClr val="0070C0"/>
                </a:solidFill>
              </a:rPr>
              <a:t>गरीबों के  जीवन पोषण अवसरों को बढ़ावा देना</a:t>
            </a:r>
            <a:endParaRPr lang="en-US" dirty="0">
              <a:solidFill>
                <a:srgbClr val="0070C0"/>
              </a:solidFill>
            </a:endParaRPr>
          </a:p>
          <a:p>
            <a:pPr marL="285750" indent="-285750">
              <a:lnSpc>
                <a:spcPts val="2500"/>
              </a:lnSpc>
              <a:buFont typeface="Arial" pitchFamily="34" charset="0"/>
              <a:buChar char="•"/>
            </a:pPr>
            <a:r>
              <a:rPr lang="hi-IN" dirty="0">
                <a:solidFill>
                  <a:srgbClr val="0070C0"/>
                </a:solidFill>
              </a:rPr>
              <a:t>विकलांग और महिला-अनुकूल नीतियां और बुनियादी ढांचे को बढ़ावा देना</a:t>
            </a:r>
            <a:endParaRPr lang="en-US" dirty="0">
              <a:solidFill>
                <a:srgbClr val="0070C0"/>
              </a:solidFill>
            </a:endParaRPr>
          </a:p>
          <a:p>
            <a:pPr marL="285750" indent="-285750">
              <a:lnSpc>
                <a:spcPts val="2500"/>
              </a:lnSpc>
              <a:buFont typeface="Arial" pitchFamily="34" charset="0"/>
              <a:buChar char="•"/>
            </a:pPr>
            <a:r>
              <a:rPr lang="hi-IN" dirty="0">
                <a:solidFill>
                  <a:srgbClr val="0070C0"/>
                </a:solidFill>
              </a:rPr>
              <a:t>कमजोर व्यक्ति तक पहुच सुनिश्चित करने के लिए ग्राम पंचायत को सशक्त करना </a:t>
            </a:r>
            <a:endParaRPr lang="en-US" dirty="0">
              <a:solidFill>
                <a:srgbClr val="0070C0"/>
              </a:solidFill>
            </a:endParaRPr>
          </a:p>
        </p:txBody>
      </p:sp>
    </p:spTree>
    <p:extLst>
      <p:ext uri="{BB962C8B-B14F-4D97-AF65-F5344CB8AC3E}">
        <p14:creationId xmlns:p14="http://schemas.microsoft.com/office/powerpoint/2010/main" val="24947426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146" name="Picture 2" descr="F:\AJAY-UNICEF-2016\SDG\SDG-Icons\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689673"/>
            <a:ext cx="1249167" cy="1249167"/>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F:\AJAY-UNICEF-2016\SDG\SDG-Icons\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68634"/>
            <a:ext cx="1249167" cy="124916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057400" y="3714093"/>
            <a:ext cx="6807485" cy="1200329"/>
          </a:xfrm>
          <a:prstGeom prst="rect">
            <a:avLst/>
          </a:prstGeom>
        </p:spPr>
        <p:txBody>
          <a:bodyPr wrap="square">
            <a:spAutoFit/>
          </a:bodyPr>
          <a:lstStyle/>
          <a:p>
            <a:pPr marL="285750" indent="-285750">
              <a:buFont typeface="Arial" pitchFamily="34" charset="0"/>
              <a:buChar char="•"/>
            </a:pPr>
            <a:r>
              <a:rPr lang="hi-IN" sz="2400" dirty="0">
                <a:solidFill>
                  <a:srgbClr val="C00000"/>
                </a:solidFill>
                <a:latin typeface="Aparajita" pitchFamily="34" charset="0"/>
                <a:cs typeface="Aparajita" pitchFamily="34" charset="0"/>
              </a:rPr>
              <a:t>व्यापक पर्यावरण नीति का विकास कर जिम्मेदारी पूर्ण  उत्पादन प्रक्रिया, उपभोक्ता वयवहार,  संसाधनों का संरक्षण और कचरे में कमी को बढ़ावा</a:t>
            </a:r>
          </a:p>
        </p:txBody>
      </p:sp>
      <p:sp>
        <p:nvSpPr>
          <p:cNvPr id="3" name="Rectangle 2"/>
          <p:cNvSpPr/>
          <p:nvPr/>
        </p:nvSpPr>
        <p:spPr>
          <a:xfrm>
            <a:off x="557374" y="2132411"/>
            <a:ext cx="8307511" cy="1035925"/>
          </a:xfrm>
          <a:prstGeom prst="rect">
            <a:avLst/>
          </a:prstGeom>
        </p:spPr>
        <p:txBody>
          <a:bodyPr wrap="square">
            <a:spAutoFit/>
          </a:bodyPr>
          <a:lstStyle/>
          <a:p>
            <a:pPr marL="285750" indent="-285750">
              <a:lnSpc>
                <a:spcPts val="2500"/>
              </a:lnSpc>
              <a:buFont typeface="Arial" pitchFamily="34" charset="0"/>
              <a:buChar char="•"/>
            </a:pPr>
            <a:r>
              <a:rPr lang="hi-IN" dirty="0">
                <a:solidFill>
                  <a:srgbClr val="0070C0"/>
                </a:solidFill>
                <a:latin typeface="Garamond" pitchFamily="18" charset="0"/>
              </a:rPr>
              <a:t>बुनियादी ढांचे और सार्वजनिक स्थान में हरियाली का समावेश </a:t>
            </a:r>
            <a:endParaRPr lang="en-US" dirty="0">
              <a:solidFill>
                <a:srgbClr val="0070C0"/>
              </a:solidFill>
              <a:latin typeface="Garamond" pitchFamily="18" charset="0"/>
            </a:endParaRPr>
          </a:p>
          <a:p>
            <a:pPr marL="285750" indent="-285750">
              <a:lnSpc>
                <a:spcPts val="2500"/>
              </a:lnSpc>
              <a:buFont typeface="Arial" pitchFamily="34" charset="0"/>
              <a:buChar char="•"/>
            </a:pPr>
            <a:r>
              <a:rPr lang="hi-IN" dirty="0" smtClean="0">
                <a:solidFill>
                  <a:srgbClr val="0070C0"/>
                </a:solidFill>
              </a:rPr>
              <a:t>जीपीएस </a:t>
            </a:r>
            <a:r>
              <a:rPr lang="hi-IN" dirty="0">
                <a:solidFill>
                  <a:srgbClr val="0070C0"/>
                </a:solidFill>
              </a:rPr>
              <a:t>/ जीपीआरएस युक्त सार्वजानिक सेवाओं और बस स्टेशनों पर सुरक्षा की व्यवस्था करना </a:t>
            </a:r>
            <a:endParaRPr lang="en-US" dirty="0">
              <a:solidFill>
                <a:srgbClr val="0070C0"/>
              </a:solidFill>
              <a:latin typeface="Garamond" pitchFamily="18" charset="0"/>
            </a:endParaRPr>
          </a:p>
        </p:txBody>
      </p:sp>
      <p:sp>
        <p:nvSpPr>
          <p:cNvPr id="8" name="TextBox 7"/>
          <p:cNvSpPr txBox="1"/>
          <p:nvPr/>
        </p:nvSpPr>
        <p:spPr>
          <a:xfrm>
            <a:off x="2057400" y="540528"/>
            <a:ext cx="7086600" cy="1200329"/>
          </a:xfrm>
          <a:prstGeom prst="rect">
            <a:avLst/>
          </a:prstGeom>
          <a:noFill/>
        </p:spPr>
        <p:txBody>
          <a:bodyPr wrap="square" rtlCol="0">
            <a:spAutoFit/>
          </a:bodyPr>
          <a:lstStyle/>
          <a:p>
            <a:pPr marL="285750" indent="-285750">
              <a:buFont typeface="Arial" pitchFamily="34" charset="0"/>
              <a:buChar char="•"/>
            </a:pPr>
            <a:r>
              <a:rPr lang="hi-IN" sz="2400" dirty="0" smtClean="0">
                <a:solidFill>
                  <a:srgbClr val="C00000"/>
                </a:solidFill>
                <a:latin typeface="Aparajita" pitchFamily="34" charset="0"/>
                <a:cs typeface="Aparajita" pitchFamily="34" charset="0"/>
              </a:rPr>
              <a:t>आपदा से सुरक्षित और झुग्गी-मुक्त कस्बों और शहरों का निर्माण </a:t>
            </a:r>
            <a:endParaRPr lang="en-US" sz="2400" dirty="0" smtClean="0">
              <a:solidFill>
                <a:srgbClr val="C00000"/>
              </a:solidFill>
              <a:latin typeface="Aparajita" pitchFamily="34" charset="0"/>
              <a:cs typeface="Aparajita" pitchFamily="34" charset="0"/>
            </a:endParaRPr>
          </a:p>
          <a:p>
            <a:pPr marL="285750" indent="-285750">
              <a:buFont typeface="Arial" pitchFamily="34" charset="0"/>
              <a:buChar char="•"/>
            </a:pPr>
            <a:r>
              <a:rPr lang="hi-IN" sz="2400" dirty="0" smtClean="0">
                <a:solidFill>
                  <a:srgbClr val="C00000"/>
                </a:solidFill>
                <a:latin typeface="Aparajita" pitchFamily="34" charset="0"/>
                <a:cs typeface="Aparajita" pitchFamily="34" charset="0"/>
              </a:rPr>
              <a:t>सूचना तकनीकी से युक्त  शासन प्रणाली</a:t>
            </a:r>
            <a:endParaRPr lang="en-US" sz="2400" dirty="0" smtClean="0">
              <a:solidFill>
                <a:srgbClr val="C00000"/>
              </a:solidFill>
              <a:latin typeface="Aparajita" pitchFamily="34" charset="0"/>
              <a:cs typeface="Aparajita" pitchFamily="34" charset="0"/>
            </a:endParaRPr>
          </a:p>
          <a:p>
            <a:pPr marL="285750" indent="-285750">
              <a:buFont typeface="Arial" pitchFamily="34" charset="0"/>
              <a:buChar char="•"/>
            </a:pPr>
            <a:r>
              <a:rPr lang="hi-IN" sz="2400" dirty="0">
                <a:solidFill>
                  <a:srgbClr val="C00000"/>
                </a:solidFill>
                <a:latin typeface="Aparajita" pitchFamily="34" charset="0"/>
                <a:cs typeface="Aparajita" pitchFamily="34" charset="0"/>
              </a:rPr>
              <a:t>बेहतर शहरी बुनियादी सुविधाओं पर </a:t>
            </a:r>
            <a:r>
              <a:rPr lang="hi-IN" sz="2400" dirty="0" smtClean="0">
                <a:solidFill>
                  <a:srgbClr val="C00000"/>
                </a:solidFill>
                <a:latin typeface="Aparajita" pitchFamily="34" charset="0"/>
                <a:cs typeface="Aparajita" pitchFamily="34" charset="0"/>
              </a:rPr>
              <a:t>जोर</a:t>
            </a:r>
            <a:endParaRPr lang="en-US" sz="2400" dirty="0">
              <a:solidFill>
                <a:srgbClr val="C00000"/>
              </a:solidFill>
              <a:latin typeface="Aparajita" pitchFamily="34" charset="0"/>
              <a:cs typeface="Aparajita" pitchFamily="34" charset="0"/>
            </a:endParaRPr>
          </a:p>
        </p:txBody>
      </p:sp>
      <p:sp>
        <p:nvSpPr>
          <p:cNvPr id="9" name="TextBox 8"/>
          <p:cNvSpPr txBox="1"/>
          <p:nvPr/>
        </p:nvSpPr>
        <p:spPr>
          <a:xfrm>
            <a:off x="533400" y="5181600"/>
            <a:ext cx="6110873" cy="1033040"/>
          </a:xfrm>
          <a:prstGeom prst="rect">
            <a:avLst/>
          </a:prstGeom>
          <a:noFill/>
        </p:spPr>
        <p:txBody>
          <a:bodyPr wrap="square" rtlCol="0">
            <a:spAutoFit/>
          </a:bodyPr>
          <a:lstStyle/>
          <a:p>
            <a:pPr marL="285750" indent="-285750">
              <a:lnSpc>
                <a:spcPts val="2500"/>
              </a:lnSpc>
              <a:buFont typeface="Arial" pitchFamily="34" charset="0"/>
              <a:buChar char="•"/>
            </a:pPr>
            <a:r>
              <a:rPr lang="hi-IN" dirty="0">
                <a:solidFill>
                  <a:srgbClr val="0070C0"/>
                </a:solidFill>
              </a:rPr>
              <a:t>आर्थिक अवसरों और पर्यावरणीय चुनौतियां से निपटना </a:t>
            </a:r>
            <a:endParaRPr lang="en-US" dirty="0">
              <a:solidFill>
                <a:srgbClr val="0070C0"/>
              </a:solidFill>
            </a:endParaRPr>
          </a:p>
          <a:p>
            <a:pPr marL="285750" indent="-285750">
              <a:lnSpc>
                <a:spcPts val="2500"/>
              </a:lnSpc>
              <a:buFont typeface="Arial" pitchFamily="34" charset="0"/>
              <a:buChar char="•"/>
            </a:pPr>
            <a:r>
              <a:rPr lang="hi-IN" dirty="0">
                <a:solidFill>
                  <a:srgbClr val="0070C0"/>
                </a:solidFill>
              </a:rPr>
              <a:t>विनियामक ढाँचा और उपभोक्ता की जागरूकता </a:t>
            </a:r>
            <a:endParaRPr lang="en-US" dirty="0">
              <a:solidFill>
                <a:srgbClr val="0070C0"/>
              </a:solidFill>
            </a:endParaRPr>
          </a:p>
          <a:p>
            <a:pPr marL="285750" indent="-285750">
              <a:lnSpc>
                <a:spcPts val="2500"/>
              </a:lnSpc>
              <a:buFont typeface="Arial" pitchFamily="34" charset="0"/>
              <a:buChar char="•"/>
            </a:pPr>
            <a:r>
              <a:rPr lang="hi-IN" dirty="0">
                <a:solidFill>
                  <a:srgbClr val="0070C0"/>
                </a:solidFill>
              </a:rPr>
              <a:t>साफ सुथरा  और हरियाली युक्त उत्पादन प्रणाली</a:t>
            </a:r>
            <a:endParaRPr lang="en-US" dirty="0">
              <a:solidFill>
                <a:srgbClr val="0070C0"/>
              </a:solidFill>
            </a:endParaRPr>
          </a:p>
        </p:txBody>
      </p:sp>
    </p:spTree>
    <p:extLst>
      <p:ext uri="{BB962C8B-B14F-4D97-AF65-F5344CB8AC3E}">
        <p14:creationId xmlns:p14="http://schemas.microsoft.com/office/powerpoint/2010/main" val="389835627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170" name="Picture 2" descr="F:\AJAY-UNICEF-2016\SDG\SDG-Icons\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684486"/>
            <a:ext cx="1143000" cy="1133147"/>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F:\AJAY-UNICEF-2016\SDG\SDG-Icons\1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0731" y="3877905"/>
            <a:ext cx="1147927" cy="114792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620731" y="2209800"/>
            <a:ext cx="8382000" cy="923330"/>
          </a:xfrm>
          <a:prstGeom prst="rect">
            <a:avLst/>
          </a:prstGeom>
        </p:spPr>
        <p:txBody>
          <a:bodyPr wrap="square">
            <a:spAutoFit/>
          </a:bodyPr>
          <a:lstStyle/>
          <a:p>
            <a:pPr marL="285750" indent="-285750">
              <a:buFont typeface="Arial" pitchFamily="34" charset="0"/>
              <a:buChar char="•"/>
            </a:pPr>
            <a:r>
              <a:rPr lang="hi-IN" dirty="0" smtClean="0">
                <a:solidFill>
                  <a:srgbClr val="0070C0"/>
                </a:solidFill>
              </a:rPr>
              <a:t>सभी </a:t>
            </a:r>
            <a:r>
              <a:rPr lang="hi-IN" dirty="0">
                <a:solidFill>
                  <a:srgbClr val="0070C0"/>
                </a:solidFill>
              </a:rPr>
              <a:t>प्रकार के उत्पादों के लिए ऊर्जा और पर्यावरण संतुलन को बढ़ावा </a:t>
            </a:r>
            <a:endParaRPr lang="en-US" dirty="0">
              <a:solidFill>
                <a:srgbClr val="0070C0"/>
              </a:solidFill>
            </a:endParaRPr>
          </a:p>
          <a:p>
            <a:pPr marL="285750" indent="-285750">
              <a:buFont typeface="Arial" pitchFamily="34" charset="0"/>
              <a:buChar char="•"/>
            </a:pPr>
            <a:r>
              <a:rPr lang="hi-IN" dirty="0">
                <a:solidFill>
                  <a:srgbClr val="0070C0"/>
                </a:solidFill>
              </a:rPr>
              <a:t>कार्बन उत्सर्जन को कम करने के लिए उद्योगों द्वारा बचाया और उत्सर्जित कार्बन फुटप्रिंट पर </a:t>
            </a:r>
            <a:r>
              <a:rPr lang="hi-IN" dirty="0" smtClean="0">
                <a:solidFill>
                  <a:srgbClr val="0070C0"/>
                </a:solidFill>
              </a:rPr>
              <a:t>रिपोर्टिंग</a:t>
            </a:r>
            <a:endParaRPr lang="hi-IN" dirty="0">
              <a:solidFill>
                <a:srgbClr val="0070C0"/>
              </a:solidFill>
            </a:endParaRPr>
          </a:p>
        </p:txBody>
      </p:sp>
      <p:sp>
        <p:nvSpPr>
          <p:cNvPr id="5" name="Rectangle 4"/>
          <p:cNvSpPr/>
          <p:nvPr/>
        </p:nvSpPr>
        <p:spPr>
          <a:xfrm>
            <a:off x="2133600" y="3722019"/>
            <a:ext cx="6781800" cy="830997"/>
          </a:xfrm>
          <a:prstGeom prst="rect">
            <a:avLst/>
          </a:prstGeom>
        </p:spPr>
        <p:txBody>
          <a:bodyPr wrap="square">
            <a:spAutoFit/>
          </a:bodyPr>
          <a:lstStyle/>
          <a:p>
            <a:pPr marL="285750" indent="-285750">
              <a:buFont typeface="Arial" pitchFamily="34" charset="0"/>
              <a:buChar char="•"/>
            </a:pPr>
            <a:r>
              <a:rPr lang="hi-IN" sz="2400" dirty="0">
                <a:solidFill>
                  <a:srgbClr val="C00000"/>
                </a:solidFill>
                <a:latin typeface="Aparajita" pitchFamily="34" charset="0"/>
                <a:cs typeface="Aparajita" pitchFamily="34" charset="0"/>
              </a:rPr>
              <a:t>वनों और जैव विविधता के लिए विश्व स्तर के वन प्रबंधन प्रथाओं को अपनाना और हरित क्षेत्र को बढ़ाना </a:t>
            </a:r>
            <a:endParaRPr lang="en-US" sz="2400" dirty="0">
              <a:solidFill>
                <a:srgbClr val="C00000"/>
              </a:solidFill>
              <a:latin typeface="Aparajita" pitchFamily="34" charset="0"/>
              <a:cs typeface="Aparajita" pitchFamily="34" charset="0"/>
            </a:endParaRPr>
          </a:p>
        </p:txBody>
      </p:sp>
      <p:sp>
        <p:nvSpPr>
          <p:cNvPr id="8" name="TextBox 7"/>
          <p:cNvSpPr txBox="1"/>
          <p:nvPr/>
        </p:nvSpPr>
        <p:spPr>
          <a:xfrm>
            <a:off x="1981199" y="522788"/>
            <a:ext cx="7086601" cy="1569660"/>
          </a:xfrm>
          <a:prstGeom prst="rect">
            <a:avLst/>
          </a:prstGeom>
          <a:noFill/>
        </p:spPr>
        <p:txBody>
          <a:bodyPr wrap="square" rtlCol="0">
            <a:spAutoFit/>
          </a:bodyPr>
          <a:lstStyle/>
          <a:p>
            <a:pPr marL="285750" indent="-285750">
              <a:buFont typeface="Arial" pitchFamily="34" charset="0"/>
              <a:buChar char="•"/>
            </a:pPr>
            <a:r>
              <a:rPr lang="hi-IN" sz="2400" dirty="0" smtClean="0">
                <a:solidFill>
                  <a:srgbClr val="C00000"/>
                </a:solidFill>
                <a:latin typeface="Aparajita" pitchFamily="34" charset="0"/>
                <a:cs typeface="Aparajita" pitchFamily="34" charset="0"/>
              </a:rPr>
              <a:t>जलवायु सम्बन्धी कार्यो को सरकारी नीति और योजना की मुख्यधारा में शामिल करना </a:t>
            </a:r>
            <a:endParaRPr lang="en-US" sz="2400" dirty="0" smtClean="0">
              <a:solidFill>
                <a:srgbClr val="C00000"/>
              </a:solidFill>
              <a:latin typeface="Aparajita" pitchFamily="34" charset="0"/>
              <a:cs typeface="Aparajita" pitchFamily="34" charset="0"/>
            </a:endParaRPr>
          </a:p>
          <a:p>
            <a:pPr marL="285750" indent="-285750">
              <a:buFont typeface="Arial" pitchFamily="34" charset="0"/>
              <a:buChar char="•"/>
            </a:pPr>
            <a:r>
              <a:rPr lang="hi-IN" sz="2400" dirty="0" smtClean="0">
                <a:solidFill>
                  <a:srgbClr val="C00000"/>
                </a:solidFill>
                <a:latin typeface="Aparajita" pitchFamily="34" charset="0"/>
                <a:cs typeface="Aparajita" pitchFamily="34" charset="0"/>
              </a:rPr>
              <a:t>संस्थागत क्षमता, जागरूकता और संसाधन का पारिस्थितिकी व्यवहारों के अनुकूल प्रयोग </a:t>
            </a:r>
            <a:endParaRPr lang="en-US" sz="2400" dirty="0">
              <a:solidFill>
                <a:srgbClr val="C00000"/>
              </a:solidFill>
              <a:latin typeface="Aparajita" pitchFamily="34" charset="0"/>
              <a:cs typeface="Aparajita" pitchFamily="34" charset="0"/>
            </a:endParaRPr>
          </a:p>
        </p:txBody>
      </p:sp>
      <p:sp>
        <p:nvSpPr>
          <p:cNvPr id="9" name="TextBox 8"/>
          <p:cNvSpPr txBox="1"/>
          <p:nvPr/>
        </p:nvSpPr>
        <p:spPr>
          <a:xfrm>
            <a:off x="609600" y="5257800"/>
            <a:ext cx="8305800" cy="646331"/>
          </a:xfrm>
          <a:prstGeom prst="rect">
            <a:avLst/>
          </a:prstGeom>
          <a:noFill/>
        </p:spPr>
        <p:txBody>
          <a:bodyPr wrap="square" rtlCol="0">
            <a:spAutoFit/>
          </a:bodyPr>
          <a:lstStyle/>
          <a:p>
            <a:pPr marL="285750" indent="-285750">
              <a:buFont typeface="Arial" pitchFamily="34" charset="0"/>
              <a:buChar char="•"/>
            </a:pPr>
            <a:r>
              <a:rPr lang="hi-IN" dirty="0" smtClean="0">
                <a:solidFill>
                  <a:srgbClr val="0070C0"/>
                </a:solidFill>
              </a:rPr>
              <a:t>स्थलीय पारिस्थितिकी तंत्र के स्थायी उपयोग को संरक्षित, पुनर्स्थापित  और प्रोत्साहित करना</a:t>
            </a:r>
            <a:endParaRPr lang="en-US" dirty="0" smtClean="0">
              <a:solidFill>
                <a:srgbClr val="0070C0"/>
              </a:solidFill>
            </a:endParaRPr>
          </a:p>
          <a:p>
            <a:pPr marL="285750" indent="-285750">
              <a:buFont typeface="Arial" pitchFamily="34" charset="0"/>
              <a:buChar char="•"/>
            </a:pPr>
            <a:r>
              <a:rPr lang="hi-IN" dirty="0" smtClean="0">
                <a:solidFill>
                  <a:srgbClr val="0070C0"/>
                </a:solidFill>
              </a:rPr>
              <a:t>समृद्ध जैव विविधता का संरक्षण</a:t>
            </a:r>
            <a:endParaRPr lang="en-US" dirty="0">
              <a:solidFill>
                <a:srgbClr val="0070C0"/>
              </a:solidFill>
            </a:endParaRPr>
          </a:p>
        </p:txBody>
      </p:sp>
    </p:spTree>
    <p:extLst>
      <p:ext uri="{BB962C8B-B14F-4D97-AF65-F5344CB8AC3E}">
        <p14:creationId xmlns:p14="http://schemas.microsoft.com/office/powerpoint/2010/main" val="229950133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194" name="Picture 2" descr="F:\AJAY-UNICEF-2016\SDG\SDG-Icons\1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4117573"/>
            <a:ext cx="1206650" cy="1193317"/>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F:\AJAY-UNICEF-2016\SDG\SDG-Icons\1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687464"/>
            <a:ext cx="1219200" cy="12325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09599" y="2057400"/>
            <a:ext cx="8384275" cy="646331"/>
          </a:xfrm>
          <a:prstGeom prst="rect">
            <a:avLst/>
          </a:prstGeom>
        </p:spPr>
        <p:txBody>
          <a:bodyPr wrap="square">
            <a:spAutoFit/>
          </a:bodyPr>
          <a:lstStyle/>
          <a:p>
            <a:pPr marL="285750" indent="-285750" algn="just">
              <a:buFont typeface="Arial" pitchFamily="34" charset="0"/>
              <a:buChar char="•"/>
            </a:pPr>
            <a:r>
              <a:rPr lang="hi-IN" dirty="0">
                <a:solidFill>
                  <a:srgbClr val="0070C0"/>
                </a:solidFill>
              </a:rPr>
              <a:t>आपराधिक न्याय प्रणाली के प्रभावी </a:t>
            </a:r>
            <a:r>
              <a:rPr lang="hi-IN" dirty="0" smtClean="0">
                <a:solidFill>
                  <a:srgbClr val="0070C0"/>
                </a:solidFill>
              </a:rPr>
              <a:t>क्रियान्वयन</a:t>
            </a:r>
            <a:endParaRPr lang="en-US" dirty="0" smtClean="0">
              <a:solidFill>
                <a:srgbClr val="0070C0"/>
              </a:solidFill>
            </a:endParaRPr>
          </a:p>
          <a:p>
            <a:pPr marL="285750" indent="-285750" algn="just">
              <a:buFont typeface="Arial" pitchFamily="34" charset="0"/>
              <a:buChar char="•"/>
            </a:pPr>
            <a:r>
              <a:rPr lang="hi-IN" dirty="0">
                <a:solidFill>
                  <a:srgbClr val="0070C0"/>
                </a:solidFill>
              </a:rPr>
              <a:t>शिकायत  निवारण के लिए सुचना एवं संचार तकनीक युक्त  सक्षम प्लेटफॉर्म का  निर्माण </a:t>
            </a:r>
            <a:r>
              <a:rPr lang="hi-IN" dirty="0" smtClean="0">
                <a:solidFill>
                  <a:srgbClr val="0070C0"/>
                </a:solidFill>
              </a:rPr>
              <a:t> </a:t>
            </a:r>
            <a:endParaRPr lang="hi-IN" dirty="0">
              <a:solidFill>
                <a:srgbClr val="0070C0"/>
              </a:solidFill>
            </a:endParaRPr>
          </a:p>
        </p:txBody>
      </p:sp>
      <p:sp>
        <p:nvSpPr>
          <p:cNvPr id="7" name="TextBox 6"/>
          <p:cNvSpPr txBox="1"/>
          <p:nvPr/>
        </p:nvSpPr>
        <p:spPr>
          <a:xfrm>
            <a:off x="2209800" y="590503"/>
            <a:ext cx="6143028" cy="830997"/>
          </a:xfrm>
          <a:prstGeom prst="rect">
            <a:avLst/>
          </a:prstGeom>
          <a:noFill/>
        </p:spPr>
        <p:txBody>
          <a:bodyPr wrap="none" rtlCol="0">
            <a:spAutoFit/>
          </a:bodyPr>
          <a:lstStyle/>
          <a:p>
            <a:pPr marL="285750" indent="-285750">
              <a:buFont typeface="Arial" pitchFamily="34" charset="0"/>
              <a:buChar char="•"/>
            </a:pPr>
            <a:r>
              <a:rPr lang="hi-IN" sz="2400" dirty="0" smtClean="0">
                <a:solidFill>
                  <a:srgbClr val="C00000"/>
                </a:solidFill>
                <a:latin typeface="Aparajita" pitchFamily="34" charset="0"/>
                <a:cs typeface="Aparajita" pitchFamily="34" charset="0"/>
              </a:rPr>
              <a:t>भ्रष्टाचार मुक्त, शांतिपूर्ण और समावेशी समाज का निर्माण </a:t>
            </a:r>
            <a:endParaRPr lang="en-US" sz="2400" dirty="0" smtClean="0">
              <a:solidFill>
                <a:srgbClr val="C00000"/>
              </a:solidFill>
              <a:latin typeface="Aparajita" pitchFamily="34" charset="0"/>
              <a:cs typeface="Aparajita" pitchFamily="34" charset="0"/>
            </a:endParaRPr>
          </a:p>
          <a:p>
            <a:pPr marL="285750" indent="-285750">
              <a:buFont typeface="Arial" pitchFamily="34" charset="0"/>
              <a:buChar char="•"/>
            </a:pPr>
            <a:r>
              <a:rPr lang="hi-IN" sz="2400" dirty="0" smtClean="0">
                <a:solidFill>
                  <a:srgbClr val="C00000"/>
                </a:solidFill>
                <a:latin typeface="Aparajita" pitchFamily="34" charset="0"/>
                <a:cs typeface="Aparajita" pitchFamily="34" charset="0"/>
              </a:rPr>
              <a:t>विधि का शासन और अभिशासन में पारदर्शिता </a:t>
            </a:r>
            <a:r>
              <a:rPr lang="en-US" sz="2400" dirty="0" smtClean="0">
                <a:solidFill>
                  <a:srgbClr val="C00000"/>
                </a:solidFill>
                <a:latin typeface="Aparajita" pitchFamily="34" charset="0"/>
                <a:cs typeface="Aparajita" pitchFamily="34" charset="0"/>
              </a:rPr>
              <a:t> </a:t>
            </a:r>
          </a:p>
        </p:txBody>
      </p:sp>
      <p:sp>
        <p:nvSpPr>
          <p:cNvPr id="8" name="Rectangle 7"/>
          <p:cNvSpPr/>
          <p:nvPr/>
        </p:nvSpPr>
        <p:spPr>
          <a:xfrm>
            <a:off x="2132744" y="3970978"/>
            <a:ext cx="6629400" cy="830997"/>
          </a:xfrm>
          <a:prstGeom prst="rect">
            <a:avLst/>
          </a:prstGeom>
        </p:spPr>
        <p:txBody>
          <a:bodyPr wrap="square">
            <a:spAutoFit/>
          </a:bodyPr>
          <a:lstStyle/>
          <a:p>
            <a:pPr marL="285750" indent="-285750">
              <a:buFont typeface="Arial" pitchFamily="34" charset="0"/>
              <a:buChar char="•"/>
            </a:pPr>
            <a:r>
              <a:rPr lang="hi-IN" sz="2400" dirty="0" smtClean="0">
                <a:solidFill>
                  <a:srgbClr val="C00000"/>
                </a:solidFill>
                <a:latin typeface="Aparajita" pitchFamily="34" charset="0"/>
                <a:cs typeface="Aparajita" pitchFamily="34" charset="0"/>
              </a:rPr>
              <a:t>उत्तर प्रदेश निवेशकों का पसंदीदा ठिकाना होगा</a:t>
            </a:r>
            <a:endParaRPr lang="en-US" sz="2400" dirty="0" smtClean="0">
              <a:solidFill>
                <a:srgbClr val="C00000"/>
              </a:solidFill>
              <a:latin typeface="Aparajita" pitchFamily="34" charset="0"/>
              <a:cs typeface="Aparajita" pitchFamily="34" charset="0"/>
            </a:endParaRPr>
          </a:p>
          <a:p>
            <a:pPr marL="285750" indent="-285750">
              <a:buFont typeface="Arial" pitchFamily="34" charset="0"/>
              <a:buChar char="•"/>
            </a:pPr>
            <a:r>
              <a:rPr lang="hi-IN" sz="2400" dirty="0" smtClean="0">
                <a:solidFill>
                  <a:srgbClr val="C00000"/>
                </a:solidFill>
                <a:latin typeface="Aparajita" pitchFamily="34" charset="0"/>
                <a:cs typeface="Aparajita" pitchFamily="34" charset="0"/>
              </a:rPr>
              <a:t>सूचना तकनीक का </a:t>
            </a:r>
            <a:r>
              <a:rPr lang="hi-IN" sz="2400" dirty="0">
                <a:solidFill>
                  <a:srgbClr val="C00000"/>
                </a:solidFill>
                <a:latin typeface="Aparajita" pitchFamily="34" charset="0"/>
                <a:cs typeface="Aparajita" pitchFamily="34" charset="0"/>
              </a:rPr>
              <a:t>उपयोग </a:t>
            </a:r>
            <a:endParaRPr lang="en-US" sz="2400" dirty="0" smtClean="0">
              <a:solidFill>
                <a:srgbClr val="C00000"/>
              </a:solidFill>
              <a:latin typeface="Aparajita" pitchFamily="34" charset="0"/>
              <a:cs typeface="Aparajita" pitchFamily="34" charset="0"/>
            </a:endParaRPr>
          </a:p>
        </p:txBody>
      </p:sp>
      <p:sp>
        <p:nvSpPr>
          <p:cNvPr id="5" name="Rectangle 4"/>
          <p:cNvSpPr/>
          <p:nvPr/>
        </p:nvSpPr>
        <p:spPr>
          <a:xfrm>
            <a:off x="533400" y="5562600"/>
            <a:ext cx="8077200" cy="369332"/>
          </a:xfrm>
          <a:prstGeom prst="rect">
            <a:avLst/>
          </a:prstGeom>
        </p:spPr>
        <p:txBody>
          <a:bodyPr wrap="square">
            <a:spAutoFit/>
          </a:bodyPr>
          <a:lstStyle/>
          <a:p>
            <a:pPr marL="285750" indent="-285750">
              <a:buFont typeface="Arial" pitchFamily="34" charset="0"/>
              <a:buChar char="•"/>
            </a:pPr>
            <a:r>
              <a:rPr lang="hi-IN" dirty="0">
                <a:solidFill>
                  <a:srgbClr val="0070C0"/>
                </a:solidFill>
              </a:rPr>
              <a:t>विकास के लिए गैर बजटीय संसाधनों के रूप में पीपीपी के नए मॉडल का प्रयोग </a:t>
            </a:r>
            <a:endParaRPr lang="en-US" dirty="0">
              <a:solidFill>
                <a:srgbClr val="0070C0"/>
              </a:solidFill>
            </a:endParaRPr>
          </a:p>
        </p:txBody>
      </p:sp>
    </p:spTree>
    <p:extLst>
      <p:ext uri="{BB962C8B-B14F-4D97-AF65-F5344CB8AC3E}">
        <p14:creationId xmlns:p14="http://schemas.microsoft.com/office/powerpoint/2010/main" val="3194298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txBox="1">
            <a:spLocks/>
          </p:cNvSpPr>
          <p:nvPr/>
        </p:nvSpPr>
        <p:spPr>
          <a:xfrm>
            <a:off x="329609" y="220624"/>
            <a:ext cx="7442791" cy="99857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hi-IN" sz="6600" dirty="0">
                <a:solidFill>
                  <a:schemeClr val="accent6">
                    <a:lumMod val="75000"/>
                  </a:schemeClr>
                </a:solidFill>
                <a:latin typeface="Aparajita" pitchFamily="34" charset="0"/>
                <a:ea typeface="+mn-ea"/>
                <a:cs typeface="Aparajita" pitchFamily="34" charset="0"/>
              </a:rPr>
              <a:t>सतत विकास</a:t>
            </a:r>
            <a:r>
              <a:rPr lang="en-US" sz="6600" dirty="0">
                <a:solidFill>
                  <a:schemeClr val="accent6">
                    <a:lumMod val="75000"/>
                  </a:schemeClr>
                </a:solidFill>
                <a:latin typeface="Aparajita" pitchFamily="34" charset="0"/>
                <a:ea typeface="+mn-ea"/>
                <a:cs typeface="Aparajita" pitchFamily="34" charset="0"/>
              </a:rPr>
              <a:t> </a:t>
            </a:r>
            <a:r>
              <a:rPr lang="hi-IN" sz="6600" dirty="0">
                <a:solidFill>
                  <a:schemeClr val="accent6">
                    <a:lumMod val="75000"/>
                  </a:schemeClr>
                </a:solidFill>
                <a:latin typeface="Aparajita" pitchFamily="34" charset="0"/>
                <a:ea typeface="+mn-ea"/>
                <a:cs typeface="Aparajita" pitchFamily="34" charset="0"/>
              </a:rPr>
              <a:t>लक्ष्य...... </a:t>
            </a:r>
            <a:endParaRPr lang="en-US" sz="6600" dirty="0">
              <a:solidFill>
                <a:schemeClr val="accent6">
                  <a:lumMod val="75000"/>
                </a:schemeClr>
              </a:solidFill>
              <a:latin typeface="Aparajita" pitchFamily="34" charset="0"/>
              <a:ea typeface="+mn-ea"/>
              <a:cs typeface="Aparajita" pitchFamily="34" charset="0"/>
            </a:endParaRPr>
          </a:p>
        </p:txBody>
      </p:sp>
      <p:sp>
        <p:nvSpPr>
          <p:cNvPr id="3" name="Content Placeholder 2"/>
          <p:cNvSpPr txBox="1">
            <a:spLocks/>
          </p:cNvSpPr>
          <p:nvPr/>
        </p:nvSpPr>
        <p:spPr>
          <a:xfrm>
            <a:off x="266699" y="2590800"/>
            <a:ext cx="3130896" cy="1600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50000"/>
              </a:lnSpc>
              <a:buSzPct val="60000"/>
              <a:buFont typeface="Wingdings" panose="05000000000000000000" pitchFamily="2" charset="2"/>
              <a:buChar char="§"/>
            </a:pPr>
            <a:r>
              <a:rPr lang="hi-IN" dirty="0">
                <a:latin typeface="Garamond" pitchFamily="18" charset="0"/>
              </a:rPr>
              <a:t>17 </a:t>
            </a:r>
            <a:r>
              <a:rPr lang="hi-IN" dirty="0" smtClean="0">
                <a:latin typeface="Garamond" pitchFamily="18" charset="0"/>
              </a:rPr>
              <a:t>लक्ष्य </a:t>
            </a:r>
            <a:endParaRPr lang="en-US" dirty="0" smtClean="0">
              <a:latin typeface="Garamond" pitchFamily="18" charset="0"/>
            </a:endParaRPr>
          </a:p>
          <a:p>
            <a:pPr algn="just">
              <a:lnSpc>
                <a:spcPct val="150000"/>
              </a:lnSpc>
              <a:buSzPct val="60000"/>
              <a:buFont typeface="Wingdings" panose="05000000000000000000" pitchFamily="2" charset="2"/>
              <a:buChar char="§"/>
            </a:pPr>
            <a:r>
              <a:rPr lang="hi-IN" dirty="0" smtClean="0">
                <a:latin typeface="Garamond" pitchFamily="18" charset="0"/>
              </a:rPr>
              <a:t>169 टारगेट</a:t>
            </a:r>
            <a:endParaRPr lang="en-US" dirty="0" smtClean="0">
              <a:latin typeface="Garamond"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676400"/>
            <a:ext cx="5327305"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61507" y="4876800"/>
            <a:ext cx="6248400" cy="523220"/>
          </a:xfrm>
          <a:prstGeom prst="rect">
            <a:avLst/>
          </a:prstGeom>
        </p:spPr>
        <p:txBody>
          <a:bodyPr wrap="square">
            <a:spAutoFit/>
          </a:bodyPr>
          <a:lstStyle/>
          <a:p>
            <a:r>
              <a:rPr lang="hi-IN" sz="2800" dirty="0" smtClean="0">
                <a:solidFill>
                  <a:srgbClr val="0070C0"/>
                </a:solidFill>
                <a:latin typeface="Segoe UI Light" pitchFamily="34" charset="0"/>
                <a:ea typeface="Avenir Next Condensed" charset="0"/>
                <a:cs typeface="Segoe UI Light" pitchFamily="34" charset="0"/>
              </a:rPr>
              <a:t>प्रत्येक लक्ष्य अपने आप में महत्वपूर्ण है </a:t>
            </a:r>
            <a:r>
              <a:rPr lang="en-US" sz="2800" dirty="0" smtClean="0">
                <a:solidFill>
                  <a:srgbClr val="0070C0"/>
                </a:solidFill>
                <a:latin typeface="Segoe UI Light" pitchFamily="34" charset="0"/>
                <a:ea typeface="Avenir Next Condensed" charset="0"/>
                <a:cs typeface="Segoe UI Light" pitchFamily="34" charset="0"/>
              </a:rPr>
              <a:t>…</a:t>
            </a:r>
            <a:endParaRPr lang="en-US" sz="2800" dirty="0">
              <a:solidFill>
                <a:srgbClr val="0070C0"/>
              </a:solidFill>
              <a:latin typeface="Segoe UI Light" pitchFamily="34" charset="0"/>
              <a:ea typeface="Avenir Next Condensed" charset="0"/>
              <a:cs typeface="Segoe UI Light" pitchFamily="34" charset="0"/>
            </a:endParaRPr>
          </a:p>
        </p:txBody>
      </p:sp>
      <p:sp>
        <p:nvSpPr>
          <p:cNvPr id="6" name="Rectangle 5"/>
          <p:cNvSpPr/>
          <p:nvPr/>
        </p:nvSpPr>
        <p:spPr>
          <a:xfrm>
            <a:off x="361507" y="5400020"/>
            <a:ext cx="6248400" cy="523220"/>
          </a:xfrm>
          <a:prstGeom prst="rect">
            <a:avLst/>
          </a:prstGeom>
        </p:spPr>
        <p:txBody>
          <a:bodyPr wrap="square">
            <a:spAutoFit/>
          </a:bodyPr>
          <a:lstStyle/>
          <a:p>
            <a:r>
              <a:rPr lang="hi-IN" sz="2800" dirty="0" smtClean="0">
                <a:solidFill>
                  <a:srgbClr val="0070C0"/>
                </a:solidFill>
                <a:latin typeface="Segoe UI Light" pitchFamily="34" charset="0"/>
                <a:ea typeface="Avenir Next Condensed" charset="0"/>
                <a:cs typeface="Segoe UI Light" pitchFamily="34" charset="0"/>
              </a:rPr>
              <a:t>और सब लक्ष्य एक दुसरे से जुड़े हुए है </a:t>
            </a:r>
            <a:endParaRPr lang="en-US" sz="2800" dirty="0">
              <a:solidFill>
                <a:srgbClr val="0070C0"/>
              </a:solidFill>
              <a:latin typeface="Segoe UI Light" pitchFamily="34" charset="0"/>
              <a:ea typeface="Avenir Next Condensed" charset="0"/>
              <a:cs typeface="Segoe UI Light" pitchFamily="34" charset="0"/>
            </a:endParaRPr>
          </a:p>
        </p:txBody>
      </p:sp>
    </p:spTree>
    <p:extLst>
      <p:ext uri="{BB962C8B-B14F-4D97-AF65-F5344CB8AC3E}">
        <p14:creationId xmlns:p14="http://schemas.microsoft.com/office/powerpoint/2010/main" val="65717662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229600" cy="5181600"/>
          </a:xfrm>
        </p:spPr>
        <p:txBody>
          <a:bodyPr>
            <a:noAutofit/>
          </a:bodyPr>
          <a:lstStyle/>
          <a:p>
            <a:pPr marL="0" indent="0" algn="ctr">
              <a:buNone/>
            </a:pPr>
            <a:r>
              <a:rPr lang="hi-IN" sz="4800" dirty="0" smtClean="0">
                <a:latin typeface="Aparajita" pitchFamily="34" charset="0"/>
                <a:cs typeface="Aparajita" pitchFamily="34" charset="0"/>
              </a:rPr>
              <a:t>उत्तर प्रदेश को </a:t>
            </a:r>
            <a:r>
              <a:rPr lang="hi-IN" sz="6600" dirty="0" smtClean="0">
                <a:solidFill>
                  <a:srgbClr val="00B0F0"/>
                </a:solidFill>
                <a:latin typeface="Aparajita" pitchFamily="34" charset="0"/>
                <a:cs typeface="Aparajita" pitchFamily="34" charset="0"/>
              </a:rPr>
              <a:t>स्वथ्य,स्वच्छ,समृद्ध</a:t>
            </a:r>
            <a:r>
              <a:rPr lang="hi-IN" sz="4800" dirty="0" smtClean="0">
                <a:solidFill>
                  <a:srgbClr val="00B0F0"/>
                </a:solidFill>
                <a:latin typeface="Aparajita" pitchFamily="34" charset="0"/>
                <a:cs typeface="Aparajita" pitchFamily="34" charset="0"/>
              </a:rPr>
              <a:t> एवं </a:t>
            </a:r>
            <a:r>
              <a:rPr lang="hi-IN" sz="6600" dirty="0" smtClean="0">
                <a:solidFill>
                  <a:srgbClr val="00B0F0"/>
                </a:solidFill>
                <a:latin typeface="Aparajita" pitchFamily="34" charset="0"/>
                <a:cs typeface="Aparajita" pitchFamily="34" charset="0"/>
              </a:rPr>
              <a:t>सर्वोत्तम</a:t>
            </a:r>
            <a:r>
              <a:rPr lang="hi-IN" sz="4800" dirty="0" smtClean="0">
                <a:solidFill>
                  <a:srgbClr val="00B0F0"/>
                </a:solidFill>
                <a:latin typeface="Aparajita" pitchFamily="34" charset="0"/>
                <a:cs typeface="Aparajita" pitchFamily="34" charset="0"/>
              </a:rPr>
              <a:t> </a:t>
            </a:r>
            <a:r>
              <a:rPr lang="hi-IN" sz="4800" dirty="0" smtClean="0">
                <a:latin typeface="Aparajita" pitchFamily="34" charset="0"/>
                <a:cs typeface="Aparajita" pitchFamily="34" charset="0"/>
              </a:rPr>
              <a:t>बनाने के लिए लोगो के साथ मिलकर हर संभव प्रयास  करना और</a:t>
            </a:r>
            <a:r>
              <a:rPr lang="en-US" sz="4800" dirty="0" smtClean="0">
                <a:latin typeface="Aparajita" pitchFamily="34" charset="0"/>
                <a:cs typeface="Aparajita" pitchFamily="34" charset="0"/>
              </a:rPr>
              <a:t> </a:t>
            </a:r>
            <a:r>
              <a:rPr lang="hi-IN" sz="6600" dirty="0">
                <a:solidFill>
                  <a:srgbClr val="00B0F0"/>
                </a:solidFill>
                <a:latin typeface="Aparajita" pitchFamily="34" charset="0"/>
                <a:cs typeface="Aparajita" pitchFamily="34" charset="0"/>
              </a:rPr>
              <a:t>सर्वोच्च</a:t>
            </a:r>
            <a:r>
              <a:rPr lang="hi-IN" sz="4800" dirty="0">
                <a:latin typeface="Aparajita" pitchFamily="34" charset="0"/>
                <a:cs typeface="Aparajita" pitchFamily="34" charset="0"/>
              </a:rPr>
              <a:t> </a:t>
            </a:r>
            <a:r>
              <a:rPr lang="hi-IN" sz="4800" dirty="0" smtClean="0">
                <a:latin typeface="Aparajita" pitchFamily="34" charset="0"/>
                <a:cs typeface="Aparajita" pitchFamily="34" charset="0"/>
              </a:rPr>
              <a:t>प्रदेश </a:t>
            </a:r>
            <a:r>
              <a:rPr lang="hi-IN" sz="4800" dirty="0">
                <a:latin typeface="Aparajita" pitchFamily="34" charset="0"/>
                <a:cs typeface="Aparajita" pitchFamily="34" charset="0"/>
              </a:rPr>
              <a:t>की परिकल्पना को साकार करना </a:t>
            </a:r>
            <a:r>
              <a:rPr lang="hi-IN" sz="4800" dirty="0" smtClean="0">
                <a:latin typeface="Aparajita" pitchFamily="34" charset="0"/>
                <a:cs typeface="Aparajita" pitchFamily="34" charset="0"/>
              </a:rPr>
              <a:t>   </a:t>
            </a:r>
            <a:endParaRPr lang="en-US" sz="4800" dirty="0">
              <a:latin typeface="Aparajita" pitchFamily="34" charset="0"/>
              <a:cs typeface="Aparajita"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6200"/>
            <a:ext cx="8686800" cy="7178888"/>
          </a:xfrm>
          <a:prstGeom prst="rect">
            <a:avLst/>
          </a:prstGeom>
        </p:spPr>
        <p:txBody>
          <a:bodyPr wrap="square">
            <a:spAutoFit/>
          </a:bodyPr>
          <a:lstStyle/>
          <a:p>
            <a:r>
              <a:rPr lang="hi-IN" sz="3600" dirty="0" smtClean="0">
                <a:solidFill>
                  <a:schemeClr val="accent6">
                    <a:lumMod val="75000"/>
                  </a:schemeClr>
                </a:solidFill>
                <a:latin typeface="Aparajita" pitchFamily="34" charset="0"/>
                <a:cs typeface="Aparajita" pitchFamily="34" charset="0"/>
              </a:rPr>
              <a:t>आगे </a:t>
            </a:r>
            <a:r>
              <a:rPr lang="hi-IN" sz="3600" dirty="0">
                <a:solidFill>
                  <a:schemeClr val="accent6">
                    <a:lumMod val="75000"/>
                  </a:schemeClr>
                </a:solidFill>
                <a:latin typeface="Aparajita" pitchFamily="34" charset="0"/>
                <a:cs typeface="Aparajita" pitchFamily="34" charset="0"/>
              </a:rPr>
              <a:t>की </a:t>
            </a:r>
            <a:r>
              <a:rPr lang="hi-IN" sz="3600" dirty="0" smtClean="0">
                <a:solidFill>
                  <a:schemeClr val="accent6">
                    <a:lumMod val="75000"/>
                  </a:schemeClr>
                </a:solidFill>
                <a:latin typeface="Aparajita" pitchFamily="34" charset="0"/>
                <a:cs typeface="Aparajita" pitchFamily="34" charset="0"/>
              </a:rPr>
              <a:t>रणनीति</a:t>
            </a:r>
            <a:r>
              <a:rPr lang="en-US" sz="3600" dirty="0" smtClean="0">
                <a:solidFill>
                  <a:schemeClr val="accent6">
                    <a:lumMod val="75000"/>
                  </a:schemeClr>
                </a:solidFill>
                <a:latin typeface="Aparajita" pitchFamily="34" charset="0"/>
                <a:cs typeface="Aparajita" pitchFamily="34" charset="0"/>
              </a:rPr>
              <a:t>  (Way </a:t>
            </a:r>
            <a:r>
              <a:rPr lang="en-US" sz="3600" dirty="0">
                <a:solidFill>
                  <a:schemeClr val="accent6">
                    <a:lumMod val="75000"/>
                  </a:schemeClr>
                </a:solidFill>
                <a:latin typeface="Aparajita" pitchFamily="34" charset="0"/>
                <a:cs typeface="Aparajita" pitchFamily="34" charset="0"/>
              </a:rPr>
              <a:t>f</a:t>
            </a:r>
            <a:r>
              <a:rPr lang="en-US" sz="3600" dirty="0" smtClean="0">
                <a:solidFill>
                  <a:schemeClr val="accent6">
                    <a:lumMod val="75000"/>
                  </a:schemeClr>
                </a:solidFill>
                <a:latin typeface="Aparajita" pitchFamily="34" charset="0"/>
                <a:cs typeface="Aparajita" pitchFamily="34" charset="0"/>
              </a:rPr>
              <a:t>orward)</a:t>
            </a:r>
            <a:r>
              <a:rPr lang="hi-IN" sz="4200" dirty="0" smtClean="0">
                <a:solidFill>
                  <a:schemeClr val="accent6">
                    <a:lumMod val="75000"/>
                  </a:schemeClr>
                </a:solidFill>
                <a:latin typeface="Aparajita" pitchFamily="34" charset="0"/>
                <a:cs typeface="Aparajita" pitchFamily="34" charset="0"/>
              </a:rPr>
              <a:t> </a:t>
            </a:r>
            <a:r>
              <a:rPr lang="en-US" sz="4200" b="1" dirty="0" smtClean="0">
                <a:solidFill>
                  <a:srgbClr val="0070C0"/>
                </a:solidFill>
                <a:latin typeface="Aparajita" pitchFamily="34" charset="0"/>
                <a:cs typeface="Aparajita" pitchFamily="34" charset="0"/>
              </a:rPr>
              <a:t>…</a:t>
            </a:r>
          </a:p>
          <a:p>
            <a:endParaRPr lang="en-US" sz="1600" dirty="0">
              <a:latin typeface="Garamond" pitchFamily="18" charset="0"/>
            </a:endParaRPr>
          </a:p>
          <a:p>
            <a:pPr>
              <a:lnSpc>
                <a:spcPts val="2700"/>
              </a:lnSpc>
            </a:pPr>
            <a:r>
              <a:rPr lang="hi-IN" sz="1600" b="1" dirty="0">
                <a:solidFill>
                  <a:srgbClr val="0070C0"/>
                </a:solidFill>
                <a:latin typeface="Kruti Dev 010" pitchFamily="2" charset="0"/>
                <a:cs typeface="Segoe UI Light" pitchFamily="34" charset="0"/>
              </a:rPr>
              <a:t>प्रशासनिक </a:t>
            </a:r>
            <a:r>
              <a:rPr lang="hi-IN" sz="1600" b="1" dirty="0" smtClean="0">
                <a:solidFill>
                  <a:srgbClr val="0070C0"/>
                </a:solidFill>
                <a:latin typeface="Kruti Dev 010" pitchFamily="2" charset="0"/>
                <a:cs typeface="Segoe UI Light" pitchFamily="34" charset="0"/>
              </a:rPr>
              <a:t>बैकअप</a:t>
            </a:r>
            <a:r>
              <a:rPr lang="en-US" sz="1600" b="1" dirty="0" smtClean="0">
                <a:solidFill>
                  <a:srgbClr val="0070C0"/>
                </a:solidFill>
                <a:latin typeface="Kruti Dev 010" pitchFamily="2" charset="0"/>
                <a:cs typeface="Segoe UI Light" pitchFamily="34" charset="0"/>
              </a:rPr>
              <a:t> </a:t>
            </a:r>
            <a:r>
              <a:rPr lang="en-US" sz="2200" dirty="0" smtClean="0">
                <a:solidFill>
                  <a:srgbClr val="0070C0"/>
                </a:solidFill>
                <a:latin typeface="Kruti Dev 010" pitchFamily="2" charset="0"/>
                <a:cs typeface="Segoe UI Light" pitchFamily="34" charset="0"/>
              </a:rPr>
              <a:t>¼</a:t>
            </a:r>
            <a:r>
              <a:rPr lang="en-US" dirty="0" smtClean="0">
                <a:solidFill>
                  <a:srgbClr val="0070C0"/>
                </a:solidFill>
                <a:latin typeface="+mj-lt"/>
                <a:cs typeface="Segoe UI Light" pitchFamily="34" charset="0"/>
              </a:rPr>
              <a:t>Administrative Backup</a:t>
            </a:r>
            <a:r>
              <a:rPr lang="en-US" sz="2200" dirty="0" smtClean="0">
                <a:solidFill>
                  <a:srgbClr val="0070C0"/>
                </a:solidFill>
                <a:latin typeface="Kruti Dev 010" pitchFamily="2" charset="0"/>
                <a:cs typeface="Segoe UI Light" pitchFamily="34" charset="0"/>
              </a:rPr>
              <a:t>½</a:t>
            </a:r>
          </a:p>
          <a:p>
            <a:pPr marL="342900" indent="-342900">
              <a:lnSpc>
                <a:spcPts val="2700"/>
              </a:lnSpc>
              <a:buFont typeface="Arial" pitchFamily="34" charset="0"/>
              <a:buChar char="•"/>
            </a:pPr>
            <a:r>
              <a:rPr lang="hi-IN" sz="1600" dirty="0">
                <a:latin typeface="Kruti Dev 010" pitchFamily="2" charset="0"/>
                <a:cs typeface="Segoe UI Light" pitchFamily="34" charset="0"/>
              </a:rPr>
              <a:t>विजन डाक्युमेंट 2030 को लोकार्पण एवं सार्वजनिक डोमेन में उपलब्धता</a:t>
            </a:r>
            <a:r>
              <a:rPr lang="hi-IN" sz="1600" dirty="0" smtClean="0">
                <a:latin typeface="Kruti Dev 010" pitchFamily="2" charset="0"/>
                <a:cs typeface="Segoe UI Light" pitchFamily="34" charset="0"/>
              </a:rPr>
              <a:t>।</a:t>
            </a:r>
            <a:endParaRPr lang="en-US" sz="1600" dirty="0" smtClean="0">
              <a:latin typeface="Kruti Dev 010" pitchFamily="2" charset="0"/>
              <a:cs typeface="Segoe UI Light" pitchFamily="34" charset="0"/>
            </a:endParaRPr>
          </a:p>
          <a:p>
            <a:pPr marL="342900" indent="-342900">
              <a:lnSpc>
                <a:spcPts val="2700"/>
              </a:lnSpc>
              <a:buFont typeface="Arial" pitchFamily="34" charset="0"/>
              <a:buChar char="•"/>
            </a:pPr>
            <a:r>
              <a:rPr lang="hi-IN" sz="1600" dirty="0" smtClean="0">
                <a:latin typeface="Kruti Dev 010" pitchFamily="2" charset="0"/>
                <a:cs typeface="Segoe UI Light" pitchFamily="34" charset="0"/>
              </a:rPr>
              <a:t>एसडीजी </a:t>
            </a:r>
            <a:r>
              <a:rPr lang="hi-IN" sz="1600" dirty="0">
                <a:latin typeface="Kruti Dev 010" pitchFamily="2" charset="0"/>
                <a:cs typeface="Segoe UI Light" pitchFamily="34" charset="0"/>
              </a:rPr>
              <a:t>के सम्बन्ध में राज्य/जिला स्तरीय अधिकारियों का क्षमतावर्धन।</a:t>
            </a:r>
          </a:p>
          <a:p>
            <a:pPr marL="342900" indent="-342900">
              <a:lnSpc>
                <a:spcPts val="2700"/>
              </a:lnSpc>
              <a:spcAft>
                <a:spcPts val="1200"/>
              </a:spcAft>
              <a:buFont typeface="Arial" pitchFamily="34" charset="0"/>
              <a:buChar char="•"/>
            </a:pPr>
            <a:r>
              <a:rPr lang="hi-IN" sz="1600" dirty="0">
                <a:latin typeface="Kruti Dev 010" pitchFamily="2" charset="0"/>
                <a:cs typeface="Segoe UI Light" pitchFamily="34" charset="0"/>
              </a:rPr>
              <a:t>प्राथमिकता वाले लक्ष्यों में प्रगति लाने व अनुश्रवण हेतु उप-समितियों की स्थापना</a:t>
            </a:r>
            <a:r>
              <a:rPr lang="hi-IN" sz="1600" dirty="0" smtClean="0">
                <a:latin typeface="Kruti Dev 010" pitchFamily="2" charset="0"/>
                <a:cs typeface="Segoe UI Light" pitchFamily="34" charset="0"/>
              </a:rPr>
              <a:t>।</a:t>
            </a:r>
            <a:endParaRPr lang="en-US" sz="1600" dirty="0" smtClean="0">
              <a:latin typeface="Kruti Dev 010" pitchFamily="2" charset="0"/>
              <a:cs typeface="Segoe UI Light" pitchFamily="34" charset="0"/>
            </a:endParaRPr>
          </a:p>
          <a:p>
            <a:pPr>
              <a:lnSpc>
                <a:spcPts val="2700"/>
              </a:lnSpc>
            </a:pPr>
            <a:r>
              <a:rPr lang="hi-IN" sz="1600" b="1" dirty="0">
                <a:solidFill>
                  <a:srgbClr val="0070C0"/>
                </a:solidFill>
                <a:latin typeface="Kruti Dev 010" pitchFamily="2" charset="0"/>
                <a:cs typeface="Segoe UI Light" pitchFamily="34" charset="0"/>
              </a:rPr>
              <a:t>अनुश्रवण एवं समीक्षा </a:t>
            </a:r>
            <a:r>
              <a:rPr lang="en-US" sz="2200" dirty="0" smtClean="0">
                <a:solidFill>
                  <a:srgbClr val="0070C0"/>
                </a:solidFill>
                <a:latin typeface="Kruti Dev 010" pitchFamily="2" charset="0"/>
                <a:cs typeface="Segoe UI Light" pitchFamily="34" charset="0"/>
              </a:rPr>
              <a:t>¼</a:t>
            </a:r>
            <a:r>
              <a:rPr lang="en-US" dirty="0" smtClean="0">
                <a:solidFill>
                  <a:srgbClr val="0070C0"/>
                </a:solidFill>
                <a:cs typeface="Segoe UI Light" pitchFamily="34" charset="0"/>
              </a:rPr>
              <a:t>Monitoring &amp; Review</a:t>
            </a:r>
            <a:r>
              <a:rPr lang="en-US" sz="2200" dirty="0" smtClean="0">
                <a:solidFill>
                  <a:srgbClr val="0070C0"/>
                </a:solidFill>
                <a:latin typeface="Kruti Dev 010" pitchFamily="2" charset="0"/>
                <a:cs typeface="Segoe UI Light" pitchFamily="34" charset="0"/>
              </a:rPr>
              <a:t>½</a:t>
            </a:r>
            <a:endParaRPr lang="en-US" sz="2200" dirty="0">
              <a:solidFill>
                <a:srgbClr val="0070C0"/>
              </a:solidFill>
              <a:latin typeface="Kruti Dev 010" pitchFamily="2" charset="0"/>
              <a:cs typeface="Segoe UI Light" pitchFamily="34" charset="0"/>
            </a:endParaRPr>
          </a:p>
          <a:p>
            <a:pPr marL="342900" indent="-342900">
              <a:lnSpc>
                <a:spcPts val="2700"/>
              </a:lnSpc>
              <a:buFont typeface="Arial" pitchFamily="34" charset="0"/>
              <a:buChar char="•"/>
            </a:pPr>
            <a:r>
              <a:rPr lang="hi-IN" sz="1600" dirty="0">
                <a:latin typeface="Kruti Dev 010" pitchFamily="2" charset="0"/>
                <a:cs typeface="Segoe UI Light" pitchFamily="34" charset="0"/>
              </a:rPr>
              <a:t>वर्ष 2020, 2024 एवं 2030 हेतु लक्ष्यवार इंडीकेटर्स को प्राथमिकता देना।</a:t>
            </a:r>
          </a:p>
          <a:p>
            <a:pPr marL="342900" indent="-342900">
              <a:lnSpc>
                <a:spcPts val="2700"/>
              </a:lnSpc>
              <a:buFont typeface="Arial" pitchFamily="34" charset="0"/>
              <a:buChar char="•"/>
            </a:pPr>
            <a:r>
              <a:rPr lang="hi-IN" sz="1600" dirty="0">
                <a:latin typeface="Kruti Dev 010" pitchFamily="2" charset="0"/>
                <a:cs typeface="Segoe UI Light" pitchFamily="34" charset="0"/>
              </a:rPr>
              <a:t>प्रत्येक गोल एवं लक्ष्य के कार्यान्वयन हेतु कार्यान्वयन एवं अनुश्रवण फ्रेमवर्क को अंतिमीकृत करना।</a:t>
            </a:r>
          </a:p>
          <a:p>
            <a:pPr marL="342900" indent="-342900">
              <a:lnSpc>
                <a:spcPts val="2700"/>
              </a:lnSpc>
              <a:buFont typeface="Arial" pitchFamily="34" charset="0"/>
              <a:buChar char="•"/>
            </a:pPr>
            <a:r>
              <a:rPr lang="hi-IN" sz="1600" dirty="0">
                <a:latin typeface="Kruti Dev 010" pitchFamily="2" charset="0"/>
                <a:cs typeface="Segoe UI Light" pitchFamily="34" charset="0"/>
              </a:rPr>
              <a:t>इंडीकेटर्स की प्रगति को ट्रैक करने हेतु राज्य स्तरीय डैशबार्ड।</a:t>
            </a:r>
          </a:p>
          <a:p>
            <a:pPr marL="342900" indent="-342900">
              <a:lnSpc>
                <a:spcPts val="2700"/>
              </a:lnSpc>
              <a:spcAft>
                <a:spcPts val="1200"/>
              </a:spcAft>
              <a:buFont typeface="Arial" pitchFamily="34" charset="0"/>
              <a:buChar char="•"/>
            </a:pPr>
            <a:r>
              <a:rPr lang="hi-IN" sz="1600" dirty="0">
                <a:latin typeface="Kruti Dev 010" pitchFamily="2" charset="0"/>
                <a:cs typeface="Segoe UI Light" pitchFamily="34" charset="0"/>
              </a:rPr>
              <a:t>आंकड़ो/इंडीकेटर्स में आ रहे गैप्स की पहचान करते हुए मौजूदा </a:t>
            </a:r>
            <a:r>
              <a:rPr lang="en-US" sz="1600" dirty="0" smtClean="0">
                <a:latin typeface="+mj-lt"/>
                <a:cs typeface="Segoe UI Light" pitchFamily="34" charset="0"/>
              </a:rPr>
              <a:t>MIS</a:t>
            </a:r>
            <a:r>
              <a:rPr lang="en-US" sz="1600" dirty="0" smtClean="0">
                <a:latin typeface="Kruti Dev 010" pitchFamily="2" charset="0"/>
                <a:cs typeface="Segoe UI Light" pitchFamily="34" charset="0"/>
              </a:rPr>
              <a:t> </a:t>
            </a:r>
            <a:r>
              <a:rPr lang="hi-IN" sz="1600" dirty="0" smtClean="0">
                <a:latin typeface="Kruti Dev 010" pitchFamily="2" charset="0"/>
                <a:cs typeface="Segoe UI Light" pitchFamily="34" charset="0"/>
              </a:rPr>
              <a:t>में </a:t>
            </a:r>
            <a:r>
              <a:rPr lang="hi-IN" sz="1600" dirty="0">
                <a:latin typeface="Kruti Dev 010" pitchFamily="2" charset="0"/>
                <a:cs typeface="Segoe UI Light" pitchFamily="34" charset="0"/>
              </a:rPr>
              <a:t>नीति सुधार एवं संशोधन करना</a:t>
            </a:r>
            <a:r>
              <a:rPr lang="hi-IN" sz="1600" dirty="0" smtClean="0">
                <a:latin typeface="Kruti Dev 010" pitchFamily="2" charset="0"/>
                <a:cs typeface="Segoe UI Light" pitchFamily="34" charset="0"/>
              </a:rPr>
              <a:t>।</a:t>
            </a:r>
            <a:endParaRPr lang="en-US" sz="1600" dirty="0" smtClean="0">
              <a:latin typeface="Kruti Dev 010" pitchFamily="2" charset="0"/>
              <a:cs typeface="Segoe UI Light" pitchFamily="34" charset="0"/>
            </a:endParaRPr>
          </a:p>
          <a:p>
            <a:pPr>
              <a:lnSpc>
                <a:spcPts val="2700"/>
              </a:lnSpc>
            </a:pPr>
            <a:r>
              <a:rPr lang="hi-IN" sz="1600" b="1" dirty="0">
                <a:solidFill>
                  <a:srgbClr val="0070C0"/>
                </a:solidFill>
                <a:latin typeface="Kruti Dev 010" pitchFamily="2" charset="0"/>
                <a:cs typeface="Segoe UI Light" pitchFamily="34" charset="0"/>
              </a:rPr>
              <a:t>मौजूदा प्लेटफार्म्स में कर्न्वजेन्स करते हुए एसडीजी का </a:t>
            </a:r>
            <a:r>
              <a:rPr lang="hi-IN" sz="1600" b="1" dirty="0" smtClean="0">
                <a:solidFill>
                  <a:srgbClr val="0070C0"/>
                </a:solidFill>
                <a:latin typeface="Kruti Dev 010" pitchFamily="2" charset="0"/>
                <a:cs typeface="Segoe UI Light" pitchFamily="34" charset="0"/>
              </a:rPr>
              <a:t>एकीकरण</a:t>
            </a:r>
            <a:r>
              <a:rPr lang="en-US" sz="1600" b="1" dirty="0" smtClean="0">
                <a:solidFill>
                  <a:srgbClr val="0070C0"/>
                </a:solidFill>
                <a:latin typeface="Kruti Dev 010" pitchFamily="2" charset="0"/>
                <a:cs typeface="Segoe UI Light" pitchFamily="34" charset="0"/>
              </a:rPr>
              <a:t> </a:t>
            </a:r>
            <a:r>
              <a:rPr lang="en-US" sz="2000" dirty="0" smtClean="0">
                <a:solidFill>
                  <a:srgbClr val="0070C0"/>
                </a:solidFill>
                <a:latin typeface="Kruti Dev 010" pitchFamily="2" charset="0"/>
                <a:cs typeface="Segoe UI Light" pitchFamily="34" charset="0"/>
              </a:rPr>
              <a:t>¼</a:t>
            </a:r>
            <a:r>
              <a:rPr lang="en-US" sz="1600" dirty="0" smtClean="0">
                <a:solidFill>
                  <a:srgbClr val="0070C0"/>
                </a:solidFill>
                <a:cs typeface="Segoe UI Light" pitchFamily="34" charset="0"/>
              </a:rPr>
              <a:t>SDG integration </a:t>
            </a:r>
            <a:r>
              <a:rPr lang="en-US" sz="1600" dirty="0">
                <a:solidFill>
                  <a:srgbClr val="0070C0"/>
                </a:solidFill>
                <a:cs typeface="Segoe UI Light" pitchFamily="34" charset="0"/>
              </a:rPr>
              <a:t>into existing platforms of </a:t>
            </a:r>
            <a:r>
              <a:rPr lang="en-US" sz="1600" dirty="0" smtClean="0">
                <a:solidFill>
                  <a:srgbClr val="0070C0"/>
                </a:solidFill>
                <a:cs typeface="Segoe UI Light" pitchFamily="34" charset="0"/>
              </a:rPr>
              <a:t>convergence</a:t>
            </a:r>
            <a:r>
              <a:rPr lang="en-US" sz="2000" dirty="0" smtClean="0">
                <a:solidFill>
                  <a:srgbClr val="0070C0"/>
                </a:solidFill>
                <a:latin typeface="Kruti Dev 010" pitchFamily="2" charset="0"/>
                <a:cs typeface="Segoe UI Light" pitchFamily="34" charset="0"/>
              </a:rPr>
              <a:t>½</a:t>
            </a:r>
            <a:endParaRPr lang="en-US" sz="2000" dirty="0">
              <a:solidFill>
                <a:srgbClr val="0070C0"/>
              </a:solidFill>
              <a:latin typeface="Kruti Dev 010" pitchFamily="2" charset="0"/>
              <a:cs typeface="Segoe UI Light" pitchFamily="34" charset="0"/>
            </a:endParaRPr>
          </a:p>
          <a:p>
            <a:pPr marL="342900" indent="-342900">
              <a:lnSpc>
                <a:spcPts val="2700"/>
              </a:lnSpc>
              <a:buFont typeface="Arial" pitchFamily="34" charset="0"/>
              <a:buChar char="•"/>
            </a:pPr>
            <a:r>
              <a:rPr lang="hi-IN" sz="1600" dirty="0" smtClean="0">
                <a:latin typeface="Kruti Dev 010" pitchFamily="2" charset="0"/>
                <a:cs typeface="Segoe UI Light" pitchFamily="34" charset="0"/>
              </a:rPr>
              <a:t>एसडीजी</a:t>
            </a:r>
            <a:r>
              <a:rPr lang="en-US" sz="1600" dirty="0" smtClean="0">
                <a:latin typeface="Kruti Dev 010" pitchFamily="2" charset="0"/>
                <a:cs typeface="Segoe UI Light" pitchFamily="34" charset="0"/>
              </a:rPr>
              <a:t> </a:t>
            </a:r>
            <a:r>
              <a:rPr lang="hi-IN" sz="1600" dirty="0">
                <a:latin typeface="Kruti Dev 010" pitchFamily="2" charset="0"/>
                <a:cs typeface="Segoe UI Light" pitchFamily="34" charset="0"/>
              </a:rPr>
              <a:t>के परिपेक्ष्य में पंचायती राज विभाग द्वारा ग्राम पंचायत विकास योजना (</a:t>
            </a:r>
            <a:r>
              <a:rPr lang="hi-IN" sz="1600" dirty="0" smtClean="0">
                <a:latin typeface="Kruti Dev 010" pitchFamily="2" charset="0"/>
                <a:cs typeface="Segoe UI Light" pitchFamily="34" charset="0"/>
              </a:rPr>
              <a:t>जीपीडीपी)</a:t>
            </a:r>
            <a:r>
              <a:rPr lang="en-US" sz="1600" dirty="0" smtClean="0">
                <a:latin typeface="Kruti Dev 010" pitchFamily="2" charset="0"/>
                <a:cs typeface="Segoe UI Light" pitchFamily="34" charset="0"/>
              </a:rPr>
              <a:t> </a:t>
            </a:r>
            <a:r>
              <a:rPr lang="hi-IN" sz="1600" dirty="0">
                <a:latin typeface="Kruti Dev 010" pitchFamily="2" charset="0"/>
                <a:cs typeface="Segoe UI Light" pitchFamily="34" charset="0"/>
              </a:rPr>
              <a:t>का </a:t>
            </a:r>
            <a:r>
              <a:rPr lang="hi-IN" sz="1600" dirty="0" smtClean="0">
                <a:latin typeface="Kruti Dev 010" pitchFamily="2" charset="0"/>
                <a:cs typeface="Segoe UI Light" pitchFamily="34" charset="0"/>
              </a:rPr>
              <a:t>विकास</a:t>
            </a:r>
            <a:endParaRPr lang="en-US" sz="1600" dirty="0" smtClean="0">
              <a:latin typeface="Kruti Dev 010" pitchFamily="2" charset="0"/>
              <a:cs typeface="Segoe UI Light" pitchFamily="34" charset="0"/>
            </a:endParaRPr>
          </a:p>
          <a:p>
            <a:pPr marL="342900" indent="-342900">
              <a:lnSpc>
                <a:spcPts val="2700"/>
              </a:lnSpc>
              <a:buFont typeface="Arial" pitchFamily="34" charset="0"/>
              <a:buChar char="•"/>
            </a:pPr>
            <a:r>
              <a:rPr lang="hi-IN" sz="1600" dirty="0">
                <a:latin typeface="Kruti Dev 010" pitchFamily="2" charset="0"/>
                <a:cs typeface="Segoe UI Light" pitchFamily="34" charset="0"/>
              </a:rPr>
              <a:t>एसडीजी के परिपेक्ष्य में नगर विकास विभाग द्वारा स्थानीय नगर निकायों में एसडीजी फ्रेमवर्क विकसित करना</a:t>
            </a:r>
            <a:r>
              <a:rPr lang="hi-IN" sz="1600" dirty="0" smtClean="0">
                <a:latin typeface="Kruti Dev 010" pitchFamily="2" charset="0"/>
                <a:cs typeface="Segoe UI Light" pitchFamily="34" charset="0"/>
              </a:rPr>
              <a:t>।</a:t>
            </a:r>
            <a:r>
              <a:rPr lang="en-US" sz="1600" dirty="0" smtClean="0">
                <a:latin typeface="Kruti Dev 010" pitchFamily="2" charset="0"/>
                <a:cs typeface="Segoe UI Light" pitchFamily="34" charset="0"/>
              </a:rPr>
              <a:t> </a:t>
            </a:r>
          </a:p>
          <a:p>
            <a:pPr marL="342900" indent="-342900">
              <a:lnSpc>
                <a:spcPts val="2700"/>
              </a:lnSpc>
              <a:buFont typeface="Arial" pitchFamily="34" charset="0"/>
              <a:buChar char="•"/>
            </a:pPr>
            <a:r>
              <a:rPr lang="hi-IN" sz="1600" dirty="0" smtClean="0">
                <a:latin typeface="Kruti Dev 010" pitchFamily="2" charset="0"/>
                <a:cs typeface="Segoe UI Light" pitchFamily="34" charset="0"/>
              </a:rPr>
              <a:t>एसडीजी </a:t>
            </a:r>
            <a:r>
              <a:rPr lang="hi-IN" sz="1600" dirty="0" smtClean="0">
                <a:latin typeface="Kruti Dev 010" pitchFamily="2" charset="0"/>
                <a:cs typeface="Segoe UI Light" pitchFamily="34" charset="0"/>
              </a:rPr>
              <a:t>कार्यान्वयन हेतु जिला एवं ग्राम पंचायत स्तर पर मॉडल विकसित करना।</a:t>
            </a:r>
            <a:r>
              <a:rPr lang="en-US" sz="2200" dirty="0" smtClean="0">
                <a:latin typeface="Garamond" panose="02020404030301010803" pitchFamily="18" charset="0"/>
                <a:cs typeface="Segoe UI Light" pitchFamily="34" charset="0"/>
              </a:rPr>
              <a:t/>
            </a:r>
            <a:br>
              <a:rPr lang="en-US" sz="2200" dirty="0" smtClean="0">
                <a:latin typeface="Garamond" panose="02020404030301010803" pitchFamily="18" charset="0"/>
                <a:cs typeface="Segoe UI Light" pitchFamily="34" charset="0"/>
              </a:rPr>
            </a:br>
            <a:r>
              <a:rPr lang="en-US" sz="2200" dirty="0" smtClean="0">
                <a:latin typeface="Garamond" panose="02020404030301010803" pitchFamily="18" charset="0"/>
                <a:cs typeface="Segoe UI Light" pitchFamily="34" charset="0"/>
              </a:rPr>
              <a:t/>
            </a:r>
            <a:br>
              <a:rPr lang="en-US" sz="2200" dirty="0" smtClean="0">
                <a:latin typeface="Garamond" panose="02020404030301010803" pitchFamily="18" charset="0"/>
                <a:cs typeface="Segoe UI Light" pitchFamily="34" charset="0"/>
              </a:rPr>
            </a:br>
            <a:endParaRPr lang="hi-IN" sz="2200" dirty="0" smtClean="0">
              <a:latin typeface="Garamond" panose="02020404030301010803" pitchFamily="18" charset="0"/>
              <a:cs typeface="Segoe UI Light" pitchFamily="34" charset="0"/>
            </a:endParaRPr>
          </a:p>
        </p:txBody>
      </p:sp>
    </p:spTree>
    <p:extLst>
      <p:ext uri="{BB962C8B-B14F-4D97-AF65-F5344CB8AC3E}">
        <p14:creationId xmlns:p14="http://schemas.microsoft.com/office/powerpoint/2010/main" val="425944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99736" y="4572000"/>
            <a:ext cx="8534400" cy="16764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hi-IN" sz="8800" dirty="0">
                <a:solidFill>
                  <a:schemeClr val="accent6">
                    <a:lumMod val="75000"/>
                  </a:schemeClr>
                </a:solidFill>
                <a:latin typeface="Aparajita" pitchFamily="34" charset="0"/>
                <a:cs typeface="Aparajita" pitchFamily="34" charset="0"/>
              </a:rPr>
              <a:t>धन्यवाद </a:t>
            </a:r>
            <a:endParaRPr lang="en-US" sz="8800" dirty="0">
              <a:solidFill>
                <a:schemeClr val="accent6">
                  <a:lumMod val="75000"/>
                </a:schemeClr>
              </a:solidFill>
              <a:latin typeface="Aparajita" pitchFamily="34" charset="0"/>
              <a:cs typeface="Aparajita" pitchFamily="34" charset="0"/>
            </a:endParaRPr>
          </a:p>
        </p:txBody>
      </p:sp>
    </p:spTree>
    <p:extLst>
      <p:ext uri="{BB962C8B-B14F-4D97-AF65-F5344CB8AC3E}">
        <p14:creationId xmlns:p14="http://schemas.microsoft.com/office/powerpoint/2010/main" val="4186240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Rectangle 2"/>
          <p:cNvSpPr/>
          <p:nvPr/>
        </p:nvSpPr>
        <p:spPr>
          <a:xfrm>
            <a:off x="206335" y="304800"/>
            <a:ext cx="8458200" cy="769441"/>
          </a:xfrm>
          <a:prstGeom prst="rect">
            <a:avLst/>
          </a:prstGeom>
        </p:spPr>
        <p:txBody>
          <a:bodyPr wrap="square">
            <a:spAutoFit/>
          </a:bodyPr>
          <a:lstStyle/>
          <a:p>
            <a:r>
              <a:rPr lang="hi-IN" sz="4400" dirty="0">
                <a:solidFill>
                  <a:srgbClr val="0070C0"/>
                </a:solidFill>
                <a:latin typeface="Aparajita" pitchFamily="34" charset="0"/>
                <a:cs typeface="Aparajita" pitchFamily="34" charset="0"/>
              </a:rPr>
              <a:t>उत्तर प्रदेश </a:t>
            </a:r>
            <a:r>
              <a:rPr lang="hi-IN" sz="4400" dirty="0">
                <a:solidFill>
                  <a:schemeClr val="accent6">
                    <a:lumMod val="75000"/>
                  </a:schemeClr>
                </a:solidFill>
                <a:latin typeface="Aparajita" pitchFamily="34" charset="0"/>
                <a:cs typeface="Aparajita" pitchFamily="34" charset="0"/>
              </a:rPr>
              <a:t>विज़न</a:t>
            </a:r>
            <a:r>
              <a:rPr lang="hi-IN" sz="4400" dirty="0">
                <a:solidFill>
                  <a:srgbClr val="0070C0"/>
                </a:solidFill>
                <a:latin typeface="Aparajita" pitchFamily="34" charset="0"/>
                <a:cs typeface="Aparajita" pitchFamily="34" charset="0"/>
              </a:rPr>
              <a:t> </a:t>
            </a:r>
            <a:r>
              <a:rPr lang="en-US" sz="4400" b="1" dirty="0">
                <a:solidFill>
                  <a:schemeClr val="accent6">
                    <a:lumMod val="75000"/>
                  </a:schemeClr>
                </a:solidFill>
                <a:latin typeface="Aparajita" pitchFamily="34" charset="0"/>
                <a:cs typeface="Aparajita" pitchFamily="34" charset="0"/>
              </a:rPr>
              <a:t>2030</a:t>
            </a:r>
            <a:r>
              <a:rPr lang="hi-IN" sz="4400" dirty="0">
                <a:solidFill>
                  <a:srgbClr val="0070C0"/>
                </a:solidFill>
                <a:latin typeface="Aparajita" pitchFamily="34" charset="0"/>
                <a:cs typeface="Aparajita" pitchFamily="34" charset="0"/>
              </a:rPr>
              <a:t> </a:t>
            </a:r>
            <a:r>
              <a:rPr lang="hi-IN" sz="4400" dirty="0" smtClean="0">
                <a:solidFill>
                  <a:srgbClr val="0070C0"/>
                </a:solidFill>
                <a:latin typeface="Aparajita" pitchFamily="34" charset="0"/>
                <a:cs typeface="Aparajita" pitchFamily="34" charset="0"/>
              </a:rPr>
              <a:t>प्रक्रिया </a:t>
            </a:r>
            <a:endParaRPr lang="en-US" sz="4400" dirty="0">
              <a:solidFill>
                <a:srgbClr val="0070C0"/>
              </a:solidFill>
              <a:latin typeface="Aparajita" pitchFamily="34" charset="0"/>
              <a:cs typeface="Aparajita" pitchFamily="34" charset="0"/>
            </a:endParaRPr>
          </a:p>
        </p:txBody>
      </p:sp>
      <p:pic>
        <p:nvPicPr>
          <p:cNvPr id="4" name="Picture 3" descr="C:\Users\jmaster\Desktop\UNCT &amp; SDGs\IMG_20161006_125252.jpg"/>
          <p:cNvPicPr/>
          <p:nvPr/>
        </p:nvPicPr>
        <p:blipFill rotWithShape="1">
          <a:blip r:embed="rId2" cstate="print">
            <a:extLst>
              <a:ext uri="{28A0092B-C50C-407E-A947-70E740481C1C}">
                <a14:useLocalDpi xmlns:a14="http://schemas.microsoft.com/office/drawing/2010/main" val="0"/>
              </a:ext>
            </a:extLst>
          </a:blip>
          <a:srcRect l="5013"/>
          <a:stretch/>
        </p:blipFill>
        <p:spPr bwMode="auto">
          <a:xfrm>
            <a:off x="5591175" y="1921780"/>
            <a:ext cx="3324225" cy="36258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ectangle 6"/>
          <p:cNvSpPr/>
          <p:nvPr/>
        </p:nvSpPr>
        <p:spPr>
          <a:xfrm>
            <a:off x="206335" y="2114340"/>
            <a:ext cx="5384840" cy="3416320"/>
          </a:xfrm>
          <a:prstGeom prst="rect">
            <a:avLst/>
          </a:prstGeom>
        </p:spPr>
        <p:txBody>
          <a:bodyPr wrap="square">
            <a:spAutoFit/>
          </a:bodyPr>
          <a:lstStyle/>
          <a:p>
            <a:pPr marL="285750" indent="-285750">
              <a:lnSpc>
                <a:spcPct val="150000"/>
              </a:lnSpc>
              <a:buFont typeface="Arial" pitchFamily="34" charset="0"/>
              <a:buChar char="•"/>
            </a:pPr>
            <a:r>
              <a:rPr lang="hi-IN" sz="2400" dirty="0" smtClean="0"/>
              <a:t>प्रत्येक </a:t>
            </a:r>
            <a:r>
              <a:rPr lang="hi-IN" sz="2400" dirty="0"/>
              <a:t>लक्ष्य </a:t>
            </a:r>
            <a:r>
              <a:rPr lang="hi-IN" sz="2400" dirty="0" smtClean="0"/>
              <a:t>के </a:t>
            </a:r>
            <a:r>
              <a:rPr lang="hi-IN" sz="2400" dirty="0"/>
              <a:t>लिए एक नोडल </a:t>
            </a:r>
            <a:r>
              <a:rPr lang="hi-IN" sz="2400" dirty="0" smtClean="0"/>
              <a:t>विभाग</a:t>
            </a:r>
            <a:endParaRPr lang="en-US" sz="2400" dirty="0" smtClean="0"/>
          </a:p>
          <a:p>
            <a:pPr marL="285750" indent="-285750">
              <a:lnSpc>
                <a:spcPct val="150000"/>
              </a:lnSpc>
              <a:buFont typeface="Arial" pitchFamily="34" charset="0"/>
              <a:buChar char="•"/>
            </a:pPr>
            <a:r>
              <a:rPr lang="hi-IN" sz="2400" dirty="0"/>
              <a:t>64 सम्बंधित विभाग </a:t>
            </a:r>
            <a:endParaRPr lang="en-US" sz="2400" dirty="0" smtClean="0"/>
          </a:p>
          <a:p>
            <a:pPr marL="285750" indent="-285750">
              <a:lnSpc>
                <a:spcPct val="150000"/>
              </a:lnSpc>
              <a:buFont typeface="Arial" pitchFamily="34" charset="0"/>
              <a:buChar char="•"/>
            </a:pPr>
            <a:r>
              <a:rPr lang="hi-IN" sz="2400" dirty="0"/>
              <a:t>योजना विभाग द्वारा </a:t>
            </a:r>
            <a:r>
              <a:rPr lang="hi-IN" sz="2400" dirty="0" smtClean="0"/>
              <a:t>समन्यवयन</a:t>
            </a:r>
            <a:endParaRPr lang="en-US" sz="2400" dirty="0" smtClean="0"/>
          </a:p>
          <a:p>
            <a:pPr marL="285750" indent="-285750">
              <a:lnSpc>
                <a:spcPct val="150000"/>
              </a:lnSpc>
              <a:buFont typeface="Arial" pitchFamily="34" charset="0"/>
              <a:buChar char="•"/>
            </a:pPr>
            <a:r>
              <a:rPr lang="en-US" sz="2400" dirty="0" smtClean="0"/>
              <a:t>8 </a:t>
            </a:r>
            <a:r>
              <a:rPr lang="hi-IN" sz="2400" dirty="0" smtClean="0">
                <a:latin typeface="Kruti Dev 010" pitchFamily="2" charset="0"/>
              </a:rPr>
              <a:t>परामर्श बै</a:t>
            </a:r>
            <a:r>
              <a:rPr lang="hi-IN" sz="2400" dirty="0" smtClean="0">
                <a:latin typeface="Kruti Dev 010" pitchFamily="2" charset="0"/>
                <a:cs typeface="Mangal" panose="02040503050203030202" pitchFamily="18" charset="0"/>
              </a:rPr>
              <a:t>ठ</a:t>
            </a:r>
            <a:r>
              <a:rPr lang="hi-IN" sz="2400" dirty="0" smtClean="0">
                <a:latin typeface="Kruti Dev 010" pitchFamily="2" charset="0"/>
              </a:rPr>
              <a:t>के</a:t>
            </a:r>
            <a:r>
              <a:rPr lang="en-US" sz="2400" dirty="0">
                <a:latin typeface="Kruti Dev 010" pitchFamily="2" charset="0"/>
              </a:rPr>
              <a:t>a</a:t>
            </a:r>
            <a:r>
              <a:rPr lang="en-US" sz="2400" dirty="0" smtClean="0">
                <a:latin typeface="Kruti Dev 010" pitchFamily="2" charset="0"/>
              </a:rPr>
              <a:t>a</a:t>
            </a:r>
            <a:r>
              <a:rPr lang="en-US" sz="2400" dirty="0" smtClean="0"/>
              <a:t> </a:t>
            </a:r>
          </a:p>
          <a:p>
            <a:pPr marL="285750" indent="-285750">
              <a:lnSpc>
                <a:spcPct val="150000"/>
              </a:lnSpc>
              <a:buFont typeface="Arial" pitchFamily="34" charset="0"/>
              <a:buChar char="•"/>
            </a:pPr>
            <a:r>
              <a:rPr lang="hi-IN" sz="2400" dirty="0" smtClean="0"/>
              <a:t>यूनिसेफ एवं </a:t>
            </a:r>
            <a:r>
              <a:rPr lang="hi-IN" sz="2400" dirty="0"/>
              <a:t>यूएनडीपी </a:t>
            </a:r>
            <a:r>
              <a:rPr lang="hi-IN" sz="2400" dirty="0" smtClean="0"/>
              <a:t>द्वारा </a:t>
            </a:r>
            <a:r>
              <a:rPr lang="hi-IN" sz="2400" dirty="0"/>
              <a:t>तकनीकी सहयोग </a:t>
            </a:r>
            <a:endParaRPr lang="en-US" sz="2400" dirty="0"/>
          </a:p>
        </p:txBody>
      </p:sp>
    </p:spTree>
    <p:extLst>
      <p:ext uri="{BB962C8B-B14F-4D97-AF65-F5344CB8AC3E}">
        <p14:creationId xmlns:p14="http://schemas.microsoft.com/office/powerpoint/2010/main" val="42517160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descr="C:\Users\jmaster\Desktop\UNCT &amp; SDGs\group work SDG.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1737393"/>
            <a:ext cx="3104678" cy="3962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Rectangle 3"/>
          <p:cNvSpPr/>
          <p:nvPr/>
        </p:nvSpPr>
        <p:spPr>
          <a:xfrm>
            <a:off x="283313" y="433150"/>
            <a:ext cx="7641487" cy="984885"/>
          </a:xfrm>
          <a:prstGeom prst="rect">
            <a:avLst/>
          </a:prstGeom>
        </p:spPr>
        <p:txBody>
          <a:bodyPr wrap="square">
            <a:spAutoFit/>
          </a:bodyPr>
          <a:lstStyle/>
          <a:p>
            <a:r>
              <a:rPr lang="hi-IN" sz="4400" dirty="0" smtClean="0">
                <a:solidFill>
                  <a:srgbClr val="0070C0"/>
                </a:solidFill>
                <a:latin typeface="Aparajita" pitchFamily="34" charset="0"/>
                <a:cs typeface="Aparajita" pitchFamily="34" charset="0"/>
              </a:rPr>
              <a:t>स्वामित्व एवं लेखन </a:t>
            </a:r>
            <a:endParaRPr lang="en-US" sz="4400" dirty="0" smtClean="0">
              <a:solidFill>
                <a:srgbClr val="0070C0"/>
              </a:solidFill>
              <a:latin typeface="Aparajita" pitchFamily="34" charset="0"/>
              <a:cs typeface="Aparajita" pitchFamily="34" charset="0"/>
            </a:endParaRPr>
          </a:p>
          <a:p>
            <a:endParaRPr lang="en-US" sz="1200" dirty="0" smtClean="0">
              <a:solidFill>
                <a:srgbClr val="0070C0"/>
              </a:solidFill>
              <a:latin typeface="Aparajita" pitchFamily="34" charset="0"/>
              <a:cs typeface="Aparajita" pitchFamily="34" charset="0"/>
            </a:endParaRPr>
          </a:p>
        </p:txBody>
      </p:sp>
      <p:sp>
        <p:nvSpPr>
          <p:cNvPr id="5" name="Rectangle 4"/>
          <p:cNvSpPr/>
          <p:nvPr/>
        </p:nvSpPr>
        <p:spPr>
          <a:xfrm>
            <a:off x="317180" y="1964267"/>
            <a:ext cx="4983553" cy="3508653"/>
          </a:xfrm>
          <a:prstGeom prst="rect">
            <a:avLst/>
          </a:prstGeom>
        </p:spPr>
        <p:txBody>
          <a:bodyPr wrap="square">
            <a:spAutoFit/>
          </a:bodyPr>
          <a:lstStyle/>
          <a:p>
            <a:pPr marL="342900" indent="-342900" algn="just">
              <a:lnSpc>
                <a:spcPct val="150000"/>
              </a:lnSpc>
              <a:buFont typeface="Arial" pitchFamily="34" charset="0"/>
              <a:buChar char="•"/>
            </a:pPr>
            <a:r>
              <a:rPr lang="hi-IN" sz="2400" dirty="0"/>
              <a:t>नोडल </a:t>
            </a:r>
            <a:r>
              <a:rPr lang="hi-IN" sz="2400" dirty="0">
                <a:latin typeface="Kruti Dev 010" pitchFamily="2" charset="0"/>
              </a:rPr>
              <a:t>विभागों</a:t>
            </a:r>
            <a:r>
              <a:rPr lang="hi-IN" sz="2400" dirty="0"/>
              <a:t> के प्रमुख सचिवों के </a:t>
            </a:r>
            <a:r>
              <a:rPr lang="hi-IN" sz="2400" dirty="0">
                <a:latin typeface="Kruti Dev 010" pitchFamily="2" charset="0"/>
              </a:rPr>
              <a:t>साथ</a:t>
            </a:r>
            <a:r>
              <a:rPr lang="hi-IN" sz="2800" dirty="0">
                <a:latin typeface="Kruti Dev 010" pitchFamily="2" charset="0"/>
              </a:rPr>
              <a:t> </a:t>
            </a:r>
            <a:r>
              <a:rPr lang="hi-IN" sz="2400" dirty="0"/>
              <a:t>मिलकर </a:t>
            </a:r>
            <a:r>
              <a:rPr lang="en-US" sz="2400" dirty="0"/>
              <a:t>SDG </a:t>
            </a:r>
            <a:r>
              <a:rPr lang="hi-IN" sz="2400" dirty="0"/>
              <a:t>विज़न </a:t>
            </a:r>
            <a:r>
              <a:rPr lang="en-US" sz="2400" dirty="0" smtClean="0"/>
              <a:t>2030</a:t>
            </a:r>
            <a:r>
              <a:rPr lang="hi-IN" sz="2400" dirty="0" smtClean="0"/>
              <a:t> </a:t>
            </a:r>
            <a:r>
              <a:rPr lang="hi-IN" sz="2400" dirty="0"/>
              <a:t>एवं रणनीति की पहचान</a:t>
            </a:r>
            <a:r>
              <a:rPr lang="en-US" sz="2400" dirty="0"/>
              <a:t> </a:t>
            </a:r>
            <a:r>
              <a:rPr lang="hi-IN" sz="2400" dirty="0"/>
              <a:t>और</a:t>
            </a:r>
            <a:r>
              <a:rPr lang="en-US" sz="2400" dirty="0"/>
              <a:t> </a:t>
            </a:r>
            <a:r>
              <a:rPr lang="hi-IN" sz="2400" dirty="0"/>
              <a:t>पूर्ण करने की निष्ठा</a:t>
            </a:r>
            <a:r>
              <a:rPr lang="en-US" sz="2400" dirty="0"/>
              <a:t> </a:t>
            </a:r>
            <a:r>
              <a:rPr lang="en-US" sz="2400" b="1" dirty="0"/>
              <a:t>(Ownership)</a:t>
            </a:r>
          </a:p>
          <a:p>
            <a:pPr marL="342900" indent="-342900" algn="just">
              <a:lnSpc>
                <a:spcPct val="150000"/>
              </a:lnSpc>
              <a:buFont typeface="Arial" pitchFamily="34" charset="0"/>
              <a:buChar char="•"/>
            </a:pPr>
            <a:r>
              <a:rPr lang="hi-IN" sz="2400" dirty="0" smtClean="0"/>
              <a:t>सम्बंधित विभाग के अधिकारियों के साथ लेखन</a:t>
            </a:r>
            <a:r>
              <a:rPr lang="en-US" sz="2400" dirty="0" smtClean="0"/>
              <a:t> </a:t>
            </a:r>
            <a:r>
              <a:rPr lang="hi-IN" sz="2400" dirty="0" smtClean="0"/>
              <a:t>(</a:t>
            </a:r>
            <a:r>
              <a:rPr lang="en-US" sz="2400" b="1" dirty="0" smtClean="0"/>
              <a:t>Authorship</a:t>
            </a:r>
            <a:r>
              <a:rPr lang="hi-IN" sz="2400" dirty="0" smtClean="0"/>
              <a:t>)</a:t>
            </a:r>
            <a:endParaRPr lang="hi-IN" sz="2400" dirty="0"/>
          </a:p>
        </p:txBody>
      </p:sp>
    </p:spTree>
    <p:extLst>
      <p:ext uri="{BB962C8B-B14F-4D97-AF65-F5344CB8AC3E}">
        <p14:creationId xmlns:p14="http://schemas.microsoft.com/office/powerpoint/2010/main" val="252321938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318385" y="1371600"/>
            <a:ext cx="8800214" cy="5132174"/>
          </a:xfrm>
          <a:prstGeom prst="rect">
            <a:avLst/>
          </a:prstGeom>
        </p:spPr>
        <p:txBody>
          <a:bodyPr wrap="square">
            <a:spAutoFit/>
          </a:bodyPr>
          <a:lstStyle/>
          <a:p>
            <a:pPr marL="285750" indent="-285750">
              <a:spcAft>
                <a:spcPts val="600"/>
              </a:spcAft>
              <a:buFont typeface="Arial" pitchFamily="34" charset="0"/>
              <a:buChar char="•"/>
            </a:pPr>
            <a:r>
              <a:rPr lang="hi-IN" sz="3200" dirty="0">
                <a:solidFill>
                  <a:srgbClr val="0070C0"/>
                </a:solidFill>
                <a:latin typeface="Aparajita" pitchFamily="34" charset="0"/>
                <a:cs typeface="Aparajita" pitchFamily="34" charset="0"/>
              </a:rPr>
              <a:t>सघन कार्ययोजना</a:t>
            </a:r>
            <a:endParaRPr lang="en-US" sz="3200" dirty="0">
              <a:solidFill>
                <a:srgbClr val="0070C0"/>
              </a:solidFill>
              <a:latin typeface="Aparajita" pitchFamily="34" charset="0"/>
              <a:cs typeface="Aparajita" pitchFamily="34" charset="0"/>
            </a:endParaRPr>
          </a:p>
          <a:p>
            <a:pPr marL="285750" indent="-285750">
              <a:spcAft>
                <a:spcPts val="600"/>
              </a:spcAft>
              <a:buFont typeface="Arial" pitchFamily="34" charset="0"/>
              <a:buChar char="•"/>
            </a:pPr>
            <a:endParaRPr lang="en-US" sz="1050" dirty="0" smtClean="0"/>
          </a:p>
          <a:p>
            <a:pPr marL="800100" lvl="1" indent="-342900">
              <a:spcAft>
                <a:spcPts val="600"/>
              </a:spcAft>
              <a:buFont typeface="Arial" panose="020B0604020202020204" pitchFamily="34" charset="0"/>
              <a:buChar char="•"/>
            </a:pPr>
            <a:r>
              <a:rPr lang="hi-IN" sz="2400" dirty="0" smtClean="0"/>
              <a:t>3 </a:t>
            </a:r>
            <a:r>
              <a:rPr lang="hi-IN" sz="2400" dirty="0"/>
              <a:t>साल </a:t>
            </a:r>
            <a:r>
              <a:rPr lang="hi-IN" sz="2400" dirty="0" smtClean="0"/>
              <a:t>– 2020</a:t>
            </a:r>
            <a:r>
              <a:rPr lang="en-US" sz="2400" dirty="0" smtClean="0"/>
              <a:t>  - </a:t>
            </a:r>
            <a:r>
              <a:rPr lang="hi-IN" sz="2400" dirty="0" smtClean="0"/>
              <a:t>कार्य योजना </a:t>
            </a:r>
            <a:r>
              <a:rPr lang="en-US" sz="2400" dirty="0" smtClean="0"/>
              <a:t>(Action Plan)</a:t>
            </a:r>
            <a:endParaRPr lang="hi-IN" sz="2400" dirty="0"/>
          </a:p>
          <a:p>
            <a:pPr marL="800100" lvl="1" indent="-342900">
              <a:spcAft>
                <a:spcPts val="600"/>
              </a:spcAft>
              <a:buFont typeface="Arial" panose="020B0604020202020204" pitchFamily="34" charset="0"/>
              <a:buChar char="•"/>
            </a:pPr>
            <a:r>
              <a:rPr lang="hi-IN" sz="2400" dirty="0"/>
              <a:t>7 वर्ष- </a:t>
            </a:r>
            <a:r>
              <a:rPr lang="hi-IN" sz="2400" dirty="0" smtClean="0"/>
              <a:t>2024</a:t>
            </a:r>
            <a:r>
              <a:rPr lang="en-US" sz="2400" dirty="0" smtClean="0"/>
              <a:t> –</a:t>
            </a:r>
            <a:r>
              <a:rPr lang="hi-IN" sz="2400" dirty="0" smtClean="0"/>
              <a:t> रणनीति</a:t>
            </a:r>
            <a:r>
              <a:rPr lang="en-US" sz="2400" dirty="0" smtClean="0"/>
              <a:t> (Strategy)</a:t>
            </a:r>
            <a:endParaRPr lang="hi-IN" sz="2400" dirty="0"/>
          </a:p>
          <a:p>
            <a:pPr marL="800100" lvl="1" indent="-342900">
              <a:spcAft>
                <a:spcPts val="600"/>
              </a:spcAft>
              <a:buFont typeface="Arial" panose="020B0604020202020204" pitchFamily="34" charset="0"/>
              <a:buChar char="•"/>
            </a:pPr>
            <a:r>
              <a:rPr lang="hi-IN" sz="2400" dirty="0" smtClean="0"/>
              <a:t>1</a:t>
            </a:r>
            <a:r>
              <a:rPr lang="en-US" sz="2400" dirty="0" smtClean="0"/>
              <a:t>5</a:t>
            </a:r>
            <a:r>
              <a:rPr lang="hi-IN" sz="2400" dirty="0" smtClean="0"/>
              <a:t> </a:t>
            </a:r>
            <a:r>
              <a:rPr lang="hi-IN" sz="2400" dirty="0"/>
              <a:t>साल </a:t>
            </a:r>
            <a:r>
              <a:rPr lang="hi-IN" sz="2400" dirty="0" smtClean="0"/>
              <a:t>– 2030</a:t>
            </a:r>
            <a:r>
              <a:rPr lang="en-US" sz="2400" dirty="0" smtClean="0"/>
              <a:t> – </a:t>
            </a:r>
            <a:r>
              <a:rPr lang="hi-IN" sz="2400" dirty="0" smtClean="0"/>
              <a:t>विजन </a:t>
            </a:r>
            <a:r>
              <a:rPr lang="en-US" sz="2400" dirty="0" smtClean="0"/>
              <a:t>(Vision)</a:t>
            </a:r>
          </a:p>
          <a:p>
            <a:pPr>
              <a:spcAft>
                <a:spcPts val="600"/>
              </a:spcAft>
            </a:pPr>
            <a:endParaRPr lang="hi-IN" sz="800" dirty="0"/>
          </a:p>
          <a:p>
            <a:pPr marL="285750" indent="-285750">
              <a:spcAft>
                <a:spcPts val="600"/>
              </a:spcAft>
              <a:buFont typeface="Arial" pitchFamily="34" charset="0"/>
              <a:buChar char="•"/>
            </a:pPr>
            <a:r>
              <a:rPr lang="hi-IN" sz="3200" dirty="0">
                <a:solidFill>
                  <a:srgbClr val="0070C0"/>
                </a:solidFill>
                <a:latin typeface="Aparajita" pitchFamily="34" charset="0"/>
                <a:cs typeface="Aparajita" pitchFamily="34" charset="0"/>
              </a:rPr>
              <a:t>आवश्यकता</a:t>
            </a:r>
            <a:r>
              <a:rPr lang="hi-IN" sz="4000" dirty="0">
                <a:solidFill>
                  <a:srgbClr val="0070C0"/>
                </a:solidFill>
                <a:latin typeface="Aparajita" pitchFamily="34" charset="0"/>
                <a:cs typeface="Aparajita" pitchFamily="34" charset="0"/>
              </a:rPr>
              <a:t> </a:t>
            </a:r>
            <a:endParaRPr lang="en-US" sz="4000" dirty="0">
              <a:solidFill>
                <a:srgbClr val="0070C0"/>
              </a:solidFill>
              <a:latin typeface="Aparajita" pitchFamily="34" charset="0"/>
              <a:cs typeface="Aparajita" pitchFamily="34" charset="0"/>
            </a:endParaRPr>
          </a:p>
          <a:p>
            <a:pPr marL="804863" indent="-355600">
              <a:spcAft>
                <a:spcPts val="600"/>
              </a:spcAft>
              <a:buFont typeface="Arial" pitchFamily="34" charset="0"/>
              <a:buChar char="•"/>
            </a:pPr>
            <a:r>
              <a:rPr lang="hi-IN" sz="2400" dirty="0" smtClean="0"/>
              <a:t>क्रियान्वयन </a:t>
            </a:r>
            <a:r>
              <a:rPr lang="hi-IN" sz="2400" dirty="0"/>
              <a:t>और निगरानी के लिए ठोस कार्य </a:t>
            </a:r>
            <a:r>
              <a:rPr lang="hi-IN" sz="2400" dirty="0" smtClean="0"/>
              <a:t>योजना</a:t>
            </a:r>
            <a:endParaRPr lang="hi-IN" sz="2400" dirty="0"/>
          </a:p>
          <a:p>
            <a:pPr marL="804863" indent="-355600">
              <a:spcAft>
                <a:spcPts val="600"/>
              </a:spcAft>
              <a:buFont typeface="Arial" pitchFamily="34" charset="0"/>
              <a:buChar char="•"/>
            </a:pPr>
            <a:r>
              <a:rPr lang="hi-IN" sz="2400" dirty="0" smtClean="0"/>
              <a:t>लक्ष्यों </a:t>
            </a:r>
            <a:r>
              <a:rPr lang="hi-IN" sz="2400" dirty="0"/>
              <a:t>की प्रगति के नियोजन और निगरानी </a:t>
            </a:r>
            <a:r>
              <a:rPr lang="hi-IN" sz="2400" dirty="0" smtClean="0"/>
              <a:t>के </a:t>
            </a:r>
            <a:r>
              <a:rPr lang="hi-IN" sz="2400" dirty="0"/>
              <a:t>लिए </a:t>
            </a:r>
            <a:r>
              <a:rPr lang="hi-IN" sz="2400" dirty="0">
                <a:solidFill>
                  <a:srgbClr val="0070C0"/>
                </a:solidFill>
              </a:rPr>
              <a:t>उप-समूहों का गठन </a:t>
            </a:r>
            <a:endParaRPr lang="en-US" sz="2400" dirty="0" smtClean="0">
              <a:solidFill>
                <a:srgbClr val="0070C0"/>
              </a:solidFill>
            </a:endParaRPr>
          </a:p>
          <a:p>
            <a:pPr marL="804863" indent="-355600">
              <a:spcAft>
                <a:spcPts val="600"/>
              </a:spcAft>
              <a:buFont typeface="Arial" pitchFamily="34" charset="0"/>
              <a:buChar char="•"/>
            </a:pPr>
            <a:r>
              <a:rPr lang="hi-IN" sz="2400" dirty="0"/>
              <a:t>नोडल विभागों द्वारा तैयार किये गये एक्शन प्लान के अनुसार वित्तीय प्रावधान।</a:t>
            </a:r>
            <a:endParaRPr lang="en-US" sz="2400" dirty="0"/>
          </a:p>
        </p:txBody>
      </p:sp>
      <p:sp>
        <p:nvSpPr>
          <p:cNvPr id="3" name="Rectangle 2"/>
          <p:cNvSpPr/>
          <p:nvPr/>
        </p:nvSpPr>
        <p:spPr>
          <a:xfrm>
            <a:off x="309918" y="228600"/>
            <a:ext cx="8686800" cy="769441"/>
          </a:xfrm>
          <a:prstGeom prst="rect">
            <a:avLst/>
          </a:prstGeom>
        </p:spPr>
        <p:txBody>
          <a:bodyPr wrap="square">
            <a:spAutoFit/>
          </a:bodyPr>
          <a:lstStyle/>
          <a:p>
            <a:r>
              <a:rPr lang="hi-IN" sz="4400" dirty="0">
                <a:solidFill>
                  <a:schemeClr val="accent6">
                    <a:lumMod val="75000"/>
                  </a:schemeClr>
                </a:solidFill>
                <a:latin typeface="Aparajita" pitchFamily="34" charset="0"/>
                <a:cs typeface="Aparajita" pitchFamily="34" charset="0"/>
              </a:rPr>
              <a:t>विज़न </a:t>
            </a:r>
            <a:r>
              <a:rPr lang="en-US" sz="4400" dirty="0" smtClean="0">
                <a:solidFill>
                  <a:schemeClr val="accent6">
                    <a:lumMod val="75000"/>
                  </a:schemeClr>
                </a:solidFill>
                <a:latin typeface="Aparajita" pitchFamily="34" charset="0"/>
                <a:cs typeface="Aparajita" pitchFamily="34" charset="0"/>
              </a:rPr>
              <a:t>2030</a:t>
            </a:r>
            <a:r>
              <a:rPr lang="hi-IN" sz="4400" dirty="0" smtClean="0">
                <a:solidFill>
                  <a:schemeClr val="accent6">
                    <a:lumMod val="75000"/>
                  </a:schemeClr>
                </a:solidFill>
                <a:latin typeface="Aparajita" pitchFamily="34" charset="0"/>
                <a:cs typeface="Aparajita" pitchFamily="34" charset="0"/>
              </a:rPr>
              <a:t> </a:t>
            </a:r>
            <a:r>
              <a:rPr lang="hi-IN" sz="4400" dirty="0">
                <a:solidFill>
                  <a:srgbClr val="0070C0"/>
                </a:solidFill>
                <a:latin typeface="Aparajita" pitchFamily="34" charset="0"/>
                <a:cs typeface="Aparajita" pitchFamily="34" charset="0"/>
              </a:rPr>
              <a:t>के लिए अनुकर्णीय प्रक्रिया </a:t>
            </a:r>
          </a:p>
        </p:txBody>
      </p:sp>
    </p:spTree>
    <p:extLst>
      <p:ext uri="{BB962C8B-B14F-4D97-AF65-F5344CB8AC3E}">
        <p14:creationId xmlns:p14="http://schemas.microsoft.com/office/powerpoint/2010/main" val="406643392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212756" y="282744"/>
            <a:ext cx="8550244" cy="7129259"/>
          </a:xfrm>
          <a:prstGeom prst="rect">
            <a:avLst/>
          </a:prstGeom>
        </p:spPr>
        <p:txBody>
          <a:bodyPr wrap="square">
            <a:spAutoFit/>
          </a:bodyPr>
          <a:lstStyle/>
          <a:p>
            <a:pPr algn="just"/>
            <a:r>
              <a:rPr lang="en-US" sz="3600" dirty="0">
                <a:latin typeface="Aparajita" pitchFamily="34" charset="0"/>
                <a:cs typeface="Aparajita" pitchFamily="34" charset="0"/>
              </a:rPr>
              <a:t> </a:t>
            </a:r>
            <a:r>
              <a:rPr lang="hi-IN" sz="4400" dirty="0" smtClean="0">
                <a:solidFill>
                  <a:schemeClr val="accent6">
                    <a:lumMod val="75000"/>
                  </a:schemeClr>
                </a:solidFill>
                <a:latin typeface="Aparajita" pitchFamily="34" charset="0"/>
                <a:cs typeface="Aparajita" pitchFamily="34" charset="0"/>
              </a:rPr>
              <a:t>तीन वर्षीय कार्य योजना </a:t>
            </a:r>
            <a:r>
              <a:rPr lang="hi-IN" sz="4400" dirty="0" smtClean="0">
                <a:solidFill>
                  <a:srgbClr val="0070C0"/>
                </a:solidFill>
                <a:latin typeface="Aparajita" pitchFamily="34" charset="0"/>
                <a:cs typeface="Aparajita" pitchFamily="34" charset="0"/>
              </a:rPr>
              <a:t>की प्रक्रिया </a:t>
            </a:r>
            <a:r>
              <a:rPr lang="en-US" sz="6600" b="1" dirty="0" smtClean="0">
                <a:solidFill>
                  <a:srgbClr val="0070C0"/>
                </a:solidFill>
                <a:latin typeface="Aparajita" pitchFamily="34" charset="0"/>
                <a:cs typeface="Aparajita" pitchFamily="34" charset="0"/>
              </a:rPr>
              <a:t>…</a:t>
            </a:r>
          </a:p>
          <a:p>
            <a:pPr algn="just"/>
            <a:endParaRPr lang="en-US" sz="2400" b="1" dirty="0" smtClean="0">
              <a:solidFill>
                <a:srgbClr val="0070C0"/>
              </a:solidFill>
              <a:latin typeface="Aparajita" pitchFamily="34" charset="0"/>
              <a:cs typeface="Aparajita" pitchFamily="34" charset="0"/>
            </a:endParaRPr>
          </a:p>
          <a:p>
            <a:pPr algn="just"/>
            <a:endParaRPr lang="en-US" sz="500" dirty="0">
              <a:latin typeface="Garamond" pitchFamily="18" charset="0"/>
            </a:endParaRPr>
          </a:p>
          <a:p>
            <a:pPr marL="342900" indent="-342900" algn="just">
              <a:lnSpc>
                <a:spcPts val="2880"/>
              </a:lnSpc>
              <a:spcAft>
                <a:spcPts val="1200"/>
              </a:spcAft>
              <a:buFont typeface="Arial" pitchFamily="34" charset="0"/>
              <a:buChar char="•"/>
            </a:pPr>
            <a:r>
              <a:rPr lang="hi-IN" sz="2000" dirty="0">
                <a:latin typeface="Kruti Dev 010" pitchFamily="2" charset="0"/>
                <a:cs typeface="Segoe UI Light" pitchFamily="34" charset="0"/>
              </a:rPr>
              <a:t>नोडल विभागों तथा अन्य सम्बन्धित विभागों के साथ परामर्श करते हुए एक सामान्य प्रारूप तैयार कर लक्ष्यवार कार्ययोजना विकसित की गयी है। </a:t>
            </a:r>
          </a:p>
          <a:p>
            <a:pPr marL="342900" indent="-342900" algn="just">
              <a:lnSpc>
                <a:spcPts val="2880"/>
              </a:lnSpc>
              <a:spcAft>
                <a:spcPts val="1200"/>
              </a:spcAft>
              <a:buFont typeface="Arial" pitchFamily="34" charset="0"/>
              <a:buChar char="•"/>
            </a:pPr>
            <a:r>
              <a:rPr lang="hi-IN" sz="2000" dirty="0">
                <a:latin typeface="Kruti Dev 010" pitchFamily="2" charset="0"/>
                <a:cs typeface="Segoe UI Light" pitchFamily="34" charset="0"/>
              </a:rPr>
              <a:t>तीन वर्षीय कार्ययोजना विकसित करने हेतु समस्त विभागों के साथ एकसमान प्रारूप् साझा किये गये। </a:t>
            </a:r>
          </a:p>
          <a:p>
            <a:pPr marL="342900" indent="-342900" algn="just">
              <a:lnSpc>
                <a:spcPts val="2880"/>
              </a:lnSpc>
              <a:spcAft>
                <a:spcPts val="1200"/>
              </a:spcAft>
              <a:buFont typeface="Arial" pitchFamily="34" charset="0"/>
              <a:buChar char="•"/>
            </a:pPr>
            <a:r>
              <a:rPr lang="hi-IN" sz="2000" dirty="0">
                <a:latin typeface="Kruti Dev 010" pitchFamily="2" charset="0"/>
                <a:cs typeface="Segoe UI Light" pitchFamily="34" charset="0"/>
              </a:rPr>
              <a:t>सम्बन्धित विभागों से प्राप्त सूचनाओं का संकलन नोडल विभाग द्वारा किया गया।</a:t>
            </a:r>
          </a:p>
          <a:p>
            <a:pPr marL="342900" indent="-342900" algn="just">
              <a:lnSpc>
                <a:spcPts val="2880"/>
              </a:lnSpc>
              <a:spcAft>
                <a:spcPts val="1200"/>
              </a:spcAft>
              <a:buFont typeface="Arial" pitchFamily="34" charset="0"/>
              <a:buChar char="•"/>
            </a:pPr>
            <a:r>
              <a:rPr lang="hi-IN" sz="2000" dirty="0">
                <a:latin typeface="Kruti Dev 010" pitchFamily="2" charset="0"/>
                <a:cs typeface="Segoe UI Light" pitchFamily="34" charset="0"/>
              </a:rPr>
              <a:t>अंतिमीकृत गोलवार कार्ययोजना को सम्बन्धित विभागों के साथ इस आशय से पुनः साझा किया गया कि, यदि कोई त्रुटि अथवा संशोधन हो तो वह संशोधित/संकलित कर जिया जाय।</a:t>
            </a:r>
          </a:p>
          <a:p>
            <a:pPr marL="342900" indent="-342900" algn="just">
              <a:lnSpc>
                <a:spcPts val="2880"/>
              </a:lnSpc>
              <a:spcAft>
                <a:spcPts val="1200"/>
              </a:spcAft>
              <a:buFont typeface="Arial" pitchFamily="34" charset="0"/>
              <a:buChar char="•"/>
            </a:pPr>
            <a:r>
              <a:rPr lang="hi-IN" sz="2000" dirty="0">
                <a:latin typeface="Kruti Dev 010" pitchFamily="2" charset="0"/>
                <a:cs typeface="Segoe UI Light" pitchFamily="34" charset="0"/>
              </a:rPr>
              <a:t>गुणवत्तायुक्त सूचनायें संकलित करने हेतु निरन्तर सलाहकारी बैठकें आहूत करते हुए यूनीसेफ द्वारा सतत् सहयोग प्रदान किया गया है</a:t>
            </a:r>
            <a:r>
              <a:rPr lang="hi-IN" sz="2400" dirty="0" smtClean="0">
                <a:latin typeface="Kruti Dev 010" pitchFamily="2" charset="0"/>
                <a:cs typeface="Segoe UI Light" pitchFamily="34" charset="0"/>
              </a:rPr>
              <a:t>।</a:t>
            </a:r>
            <a:endParaRPr lang="en-US" sz="2400" dirty="0" smtClean="0">
              <a:latin typeface="Kruti Dev 010" pitchFamily="2" charset="0"/>
              <a:cs typeface="Segoe UI Light" pitchFamily="34" charset="0"/>
            </a:endParaRPr>
          </a:p>
          <a:p>
            <a:pPr marL="342900" indent="-342900" algn="just">
              <a:lnSpc>
                <a:spcPts val="2880"/>
              </a:lnSpc>
              <a:spcAft>
                <a:spcPts val="1200"/>
              </a:spcAft>
              <a:buFont typeface="Arial" pitchFamily="34" charset="0"/>
              <a:buChar char="•"/>
            </a:pPr>
            <a:r>
              <a:rPr lang="en-US" sz="2200" dirty="0">
                <a:latin typeface="Garamond" panose="02020404030301010803" pitchFamily="18" charset="0"/>
                <a:cs typeface="Segoe UI Light" pitchFamily="34" charset="0"/>
              </a:rPr>
              <a:t/>
            </a:r>
            <a:br>
              <a:rPr lang="en-US" sz="2200" dirty="0">
                <a:latin typeface="Garamond" panose="02020404030301010803" pitchFamily="18" charset="0"/>
                <a:cs typeface="Segoe UI Light" pitchFamily="34" charset="0"/>
              </a:rPr>
            </a:br>
            <a:r>
              <a:rPr lang="en-US" sz="2200" dirty="0" smtClean="0">
                <a:latin typeface="Garamond" panose="02020404030301010803" pitchFamily="18" charset="0"/>
                <a:cs typeface="Segoe UI Light" pitchFamily="34" charset="0"/>
              </a:rPr>
              <a:t/>
            </a:r>
            <a:br>
              <a:rPr lang="en-US" sz="2200" dirty="0" smtClean="0">
                <a:latin typeface="Garamond" panose="02020404030301010803" pitchFamily="18" charset="0"/>
                <a:cs typeface="Segoe UI Light" pitchFamily="34" charset="0"/>
              </a:rPr>
            </a:br>
            <a:endParaRPr lang="hi-IN" sz="2200" dirty="0" smtClean="0">
              <a:latin typeface="Garamond" panose="02020404030301010803" pitchFamily="18" charset="0"/>
              <a:cs typeface="Segoe UI Light" pitchFamily="34" charset="0"/>
            </a:endParaRPr>
          </a:p>
        </p:txBody>
      </p:sp>
    </p:spTree>
    <p:extLst>
      <p:ext uri="{BB962C8B-B14F-4D97-AF65-F5344CB8AC3E}">
        <p14:creationId xmlns:p14="http://schemas.microsoft.com/office/powerpoint/2010/main" val="45423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212756" y="282744"/>
            <a:ext cx="8550244" cy="6442789"/>
          </a:xfrm>
          <a:prstGeom prst="rect">
            <a:avLst/>
          </a:prstGeom>
        </p:spPr>
        <p:txBody>
          <a:bodyPr wrap="square">
            <a:spAutoFit/>
          </a:bodyPr>
          <a:lstStyle/>
          <a:p>
            <a:r>
              <a:rPr lang="en-US" sz="3600" dirty="0">
                <a:solidFill>
                  <a:schemeClr val="accent6">
                    <a:lumMod val="75000"/>
                  </a:schemeClr>
                </a:solidFill>
                <a:latin typeface="Aparajita" pitchFamily="34" charset="0"/>
                <a:cs typeface="Aparajita" pitchFamily="34" charset="0"/>
              </a:rPr>
              <a:t> </a:t>
            </a:r>
            <a:r>
              <a:rPr lang="hi-IN" sz="4200" dirty="0" smtClean="0">
                <a:solidFill>
                  <a:schemeClr val="accent6">
                    <a:lumMod val="75000"/>
                  </a:schemeClr>
                </a:solidFill>
                <a:latin typeface="Aparajita" pitchFamily="34" charset="0"/>
                <a:cs typeface="Aparajita" pitchFamily="34" charset="0"/>
              </a:rPr>
              <a:t>बेसलाइन इंडीकेटर्स </a:t>
            </a:r>
            <a:r>
              <a:rPr lang="hi-IN" sz="4200" dirty="0" smtClean="0">
                <a:solidFill>
                  <a:srgbClr val="0070C0"/>
                </a:solidFill>
                <a:latin typeface="Aparajita" pitchFamily="34" charset="0"/>
                <a:cs typeface="Aparajita" pitchFamily="34" charset="0"/>
              </a:rPr>
              <a:t>की प्रक्रिया </a:t>
            </a:r>
            <a:r>
              <a:rPr lang="en-US" sz="4200" b="1" dirty="0" smtClean="0">
                <a:solidFill>
                  <a:srgbClr val="0070C0"/>
                </a:solidFill>
                <a:latin typeface="Aparajita" pitchFamily="34" charset="0"/>
                <a:cs typeface="Aparajita" pitchFamily="34" charset="0"/>
              </a:rPr>
              <a:t>…</a:t>
            </a:r>
          </a:p>
          <a:p>
            <a:endParaRPr lang="en-US" sz="2400" b="1" dirty="0" smtClean="0">
              <a:solidFill>
                <a:srgbClr val="0070C0"/>
              </a:solidFill>
              <a:latin typeface="Aparajita" pitchFamily="34" charset="0"/>
              <a:cs typeface="Aparajita" pitchFamily="34" charset="0"/>
            </a:endParaRPr>
          </a:p>
          <a:p>
            <a:endParaRPr lang="en-US" sz="500" dirty="0">
              <a:latin typeface="Garamond" pitchFamily="18" charset="0"/>
            </a:endParaRPr>
          </a:p>
          <a:p>
            <a:pPr marL="342900" indent="-342900" algn="just">
              <a:lnSpc>
                <a:spcPts val="3400"/>
              </a:lnSpc>
              <a:spcAft>
                <a:spcPts val="1200"/>
              </a:spcAft>
              <a:buFont typeface="Arial" pitchFamily="34" charset="0"/>
              <a:buChar char="•"/>
            </a:pPr>
            <a:r>
              <a:rPr lang="hi-IN" sz="2200" dirty="0">
                <a:latin typeface="Garamond" panose="02020404030301010803" pitchFamily="18" charset="0"/>
                <a:cs typeface="Segoe UI Light" pitchFamily="34" charset="0"/>
              </a:rPr>
              <a:t>नीति </a:t>
            </a:r>
            <a:r>
              <a:rPr lang="hi-IN" sz="2200" dirty="0" smtClean="0">
                <a:latin typeface="Garamond" panose="02020404030301010803" pitchFamily="18" charset="0"/>
                <a:cs typeface="Segoe UI Light" pitchFamily="34" charset="0"/>
              </a:rPr>
              <a:t>आयोग</a:t>
            </a:r>
            <a:r>
              <a:rPr lang="en-US" sz="2200" dirty="0" smtClean="0">
                <a:latin typeface="Garamond" panose="02020404030301010803" pitchFamily="18" charset="0"/>
                <a:cs typeface="Segoe UI Light" pitchFamily="34" charset="0"/>
              </a:rPr>
              <a:t> </a:t>
            </a:r>
            <a:r>
              <a:rPr lang="hi-IN" sz="2200" dirty="0" smtClean="0">
                <a:latin typeface="Garamond" panose="02020404030301010803" pitchFamily="18" charset="0"/>
                <a:cs typeface="Segoe UI Light" pitchFamily="34" charset="0"/>
              </a:rPr>
              <a:t>एवं </a:t>
            </a:r>
            <a:r>
              <a:rPr lang="hi-IN" sz="2200" dirty="0">
                <a:latin typeface="Garamond" panose="02020404030301010803" pitchFamily="18" charset="0"/>
                <a:cs typeface="Segoe UI Light" pitchFamily="34" charset="0"/>
              </a:rPr>
              <a:t>सांख्यिकी और कार्यक्रम कार्यान्वयन </a:t>
            </a:r>
            <a:r>
              <a:rPr lang="hi-IN" sz="2200" dirty="0" smtClean="0">
                <a:latin typeface="Garamond" panose="02020404030301010803" pitchFamily="18" charset="0"/>
                <a:cs typeface="Segoe UI Light" pitchFamily="34" charset="0"/>
              </a:rPr>
              <a:t>मंत्रालय</a:t>
            </a:r>
            <a:r>
              <a:rPr lang="en-US" sz="2200" dirty="0" smtClean="0">
                <a:latin typeface="Garamond" panose="02020404030301010803" pitchFamily="18" charset="0"/>
                <a:cs typeface="Segoe UI Light" pitchFamily="34" charset="0"/>
              </a:rPr>
              <a:t> (</a:t>
            </a:r>
            <a:r>
              <a:rPr lang="en-US" sz="2200" dirty="0" err="1" smtClean="0">
                <a:latin typeface="Garamond" panose="02020404030301010803" pitchFamily="18" charset="0"/>
                <a:cs typeface="Segoe UI Light" pitchFamily="34" charset="0"/>
              </a:rPr>
              <a:t>MoSPI</a:t>
            </a:r>
            <a:r>
              <a:rPr lang="en-US" sz="2200" dirty="0" smtClean="0">
                <a:latin typeface="Garamond" panose="02020404030301010803" pitchFamily="18" charset="0"/>
                <a:cs typeface="Segoe UI Light" pitchFamily="34" charset="0"/>
              </a:rPr>
              <a:t>) </a:t>
            </a:r>
            <a:r>
              <a:rPr lang="hi-IN" sz="2200" dirty="0" smtClean="0">
                <a:latin typeface="Garamond" panose="02020404030301010803" pitchFamily="18" charset="0"/>
                <a:cs typeface="Segoe UI Light" pitchFamily="34" charset="0"/>
              </a:rPr>
              <a:t>द्वारा </a:t>
            </a:r>
            <a:r>
              <a:rPr lang="hi-IN" sz="2200" dirty="0">
                <a:latin typeface="Garamond" panose="02020404030301010803" pitchFamily="18" charset="0"/>
                <a:cs typeface="Segoe UI Light" pitchFamily="34" charset="0"/>
              </a:rPr>
              <a:t>प्रसारित इंडीकेटर्स की सूचना के आधार </a:t>
            </a:r>
            <a:r>
              <a:rPr lang="hi-IN" sz="2200" dirty="0" smtClean="0">
                <a:latin typeface="Garamond" panose="02020404030301010803" pitchFamily="18" charset="0"/>
                <a:cs typeface="Segoe UI Light" pitchFamily="34" charset="0"/>
              </a:rPr>
              <a:t>पर </a:t>
            </a:r>
            <a:r>
              <a:rPr lang="hi-IN" sz="2200" dirty="0">
                <a:latin typeface="Garamond" panose="02020404030301010803" pitchFamily="18" charset="0"/>
                <a:cs typeface="Segoe UI Light" pitchFamily="34" charset="0"/>
              </a:rPr>
              <a:t>समस्त नोडल एवं अन्य विभागों के साथ परामर्शी बैठके आहूत की गयी।</a:t>
            </a:r>
          </a:p>
          <a:p>
            <a:pPr marL="342900" indent="-342900" algn="just">
              <a:lnSpc>
                <a:spcPts val="3400"/>
              </a:lnSpc>
              <a:spcAft>
                <a:spcPts val="1200"/>
              </a:spcAft>
              <a:buFont typeface="Arial" pitchFamily="34" charset="0"/>
              <a:buChar char="•"/>
            </a:pPr>
            <a:r>
              <a:rPr lang="hi-IN" sz="2200" dirty="0">
                <a:latin typeface="Garamond" panose="02020404030301010803" pitchFamily="18" charset="0"/>
                <a:cs typeface="Segoe UI Light" pitchFamily="34" charset="0"/>
              </a:rPr>
              <a:t>वर्ष </a:t>
            </a:r>
            <a:r>
              <a:rPr lang="hi-IN" sz="2200" dirty="0" smtClean="0">
                <a:latin typeface="Garamond" panose="02020404030301010803" pitchFamily="18" charset="0"/>
                <a:cs typeface="Segoe UI Light" pitchFamily="34" charset="0"/>
              </a:rPr>
              <a:t>2</a:t>
            </a:r>
            <a:r>
              <a:rPr lang="en-US" sz="2200" dirty="0" smtClean="0">
                <a:latin typeface="Garamond" panose="02020404030301010803" pitchFamily="18" charset="0"/>
                <a:cs typeface="Segoe UI Light" pitchFamily="34" charset="0"/>
              </a:rPr>
              <a:t>015-16</a:t>
            </a:r>
            <a:r>
              <a:rPr lang="hi-IN" sz="2200" dirty="0" smtClean="0">
                <a:latin typeface="Garamond" panose="02020404030301010803" pitchFamily="18" charset="0"/>
                <a:cs typeface="Segoe UI Light" pitchFamily="34" charset="0"/>
              </a:rPr>
              <a:t> की बेसवैल्यू </a:t>
            </a:r>
            <a:r>
              <a:rPr lang="hi-IN" sz="2200" dirty="0">
                <a:latin typeface="Garamond" panose="02020404030301010803" pitchFamily="18" charset="0"/>
                <a:cs typeface="Segoe UI Light" pitchFamily="34" charset="0"/>
              </a:rPr>
              <a:t>प्राप्त करने हेतु प्रारूप तैयार किये गये।</a:t>
            </a:r>
          </a:p>
          <a:p>
            <a:pPr marL="342900" indent="-342900" algn="just">
              <a:lnSpc>
                <a:spcPts val="3400"/>
              </a:lnSpc>
              <a:spcAft>
                <a:spcPts val="1200"/>
              </a:spcAft>
              <a:buFont typeface="Arial" pitchFamily="34" charset="0"/>
              <a:buChar char="•"/>
            </a:pPr>
            <a:r>
              <a:rPr lang="hi-IN" sz="2200" dirty="0">
                <a:latin typeface="Garamond" panose="02020404030301010803" pitchFamily="18" charset="0"/>
                <a:cs typeface="Segoe UI Light" pitchFamily="34" charset="0"/>
              </a:rPr>
              <a:t>यूनीसेफ द्वारा इनपुट मीटिंग से सम्बन्धित शंकाओं को स्पष्ट/संशोधन करने हेतु परामर्शी बैठकों का नेतृत्व किया गया। साथ ही प्रदेश में उपलब्ध सूचनाओं के अनुसार इंडीकेटर्स का विभाजन किया गया तथा प्रदेश हेतु आवश्यक उन इंडीकेटर्स को सम्मिलित किया गया जिन्हें राष्ट्रीय इंडीकेटर्स फ्रेमवर्क में प्रतिबिंबित नहीं किया गया </a:t>
            </a:r>
            <a:r>
              <a:rPr lang="hi-IN" sz="2200" dirty="0" smtClean="0">
                <a:latin typeface="Garamond" panose="02020404030301010803" pitchFamily="18" charset="0"/>
                <a:cs typeface="Segoe UI Light" pitchFamily="34" charset="0"/>
              </a:rPr>
              <a:t>था।</a:t>
            </a:r>
          </a:p>
          <a:p>
            <a:pPr algn="just">
              <a:lnSpc>
                <a:spcPts val="3400"/>
              </a:lnSpc>
              <a:spcAft>
                <a:spcPts val="1200"/>
              </a:spcAft>
            </a:pPr>
            <a:r>
              <a:rPr lang="en-US" sz="2200" dirty="0" smtClean="0">
                <a:latin typeface="Garamond" panose="02020404030301010803" pitchFamily="18" charset="0"/>
                <a:cs typeface="Segoe UI Light" pitchFamily="34" charset="0"/>
              </a:rPr>
              <a:t/>
            </a:r>
            <a:br>
              <a:rPr lang="en-US" sz="2200" dirty="0" smtClean="0">
                <a:latin typeface="Garamond" panose="02020404030301010803" pitchFamily="18" charset="0"/>
                <a:cs typeface="Segoe UI Light" pitchFamily="34" charset="0"/>
              </a:rPr>
            </a:br>
            <a:endParaRPr lang="hi-IN" sz="2200" dirty="0" smtClean="0">
              <a:latin typeface="Garamond" panose="02020404030301010803" pitchFamily="18" charset="0"/>
              <a:cs typeface="Segoe UI Light" pitchFamily="34" charset="0"/>
            </a:endParaRPr>
          </a:p>
        </p:txBody>
      </p:sp>
    </p:spTree>
    <p:extLst>
      <p:ext uri="{BB962C8B-B14F-4D97-AF65-F5344CB8AC3E}">
        <p14:creationId xmlns:p14="http://schemas.microsoft.com/office/powerpoint/2010/main" val="35018268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152400" y="76200"/>
            <a:ext cx="8931243" cy="1077218"/>
          </a:xfrm>
          <a:prstGeom prst="rect">
            <a:avLst/>
          </a:prstGeom>
        </p:spPr>
        <p:txBody>
          <a:bodyPr wrap="square">
            <a:spAutoFit/>
          </a:bodyPr>
          <a:lstStyle/>
          <a:p>
            <a:r>
              <a:rPr lang="hi-IN" sz="3200" dirty="0" smtClean="0">
                <a:solidFill>
                  <a:schemeClr val="accent6">
                    <a:lumMod val="75000"/>
                  </a:schemeClr>
                </a:solidFill>
                <a:latin typeface="Aparajita" pitchFamily="34" charset="0"/>
                <a:cs typeface="Aparajita" pitchFamily="34" charset="0"/>
              </a:rPr>
              <a:t>एसडीजी </a:t>
            </a:r>
            <a:r>
              <a:rPr lang="hi-IN" sz="3200" dirty="0">
                <a:solidFill>
                  <a:schemeClr val="accent6">
                    <a:lumMod val="75000"/>
                  </a:schemeClr>
                </a:solidFill>
                <a:latin typeface="Aparajita" pitchFamily="34" charset="0"/>
                <a:cs typeface="Aparajita" pitchFamily="34" charset="0"/>
              </a:rPr>
              <a:t>लक्ष्य में योगदान कर रहे नोडल विभाग एवं अन्य विभागों का </a:t>
            </a:r>
            <a:r>
              <a:rPr lang="hi-IN" sz="3200" dirty="0" smtClean="0">
                <a:solidFill>
                  <a:schemeClr val="accent6">
                    <a:lumMod val="75000"/>
                  </a:schemeClr>
                </a:solidFill>
                <a:latin typeface="Aparajita" pitchFamily="34" charset="0"/>
                <a:cs typeface="Aparajita" pitchFamily="34" charset="0"/>
              </a:rPr>
              <a:t>विवरण</a:t>
            </a:r>
            <a:endParaRPr lang="hi-IN" sz="2000" dirty="0" smtClean="0">
              <a:latin typeface="Garamond" panose="02020404030301010803" pitchFamily="18" charset="0"/>
              <a:cs typeface="Segoe UI Light"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861653656"/>
              </p:ext>
            </p:extLst>
          </p:nvPr>
        </p:nvGraphicFramePr>
        <p:xfrm>
          <a:off x="381000" y="1310510"/>
          <a:ext cx="8305800" cy="4817240"/>
        </p:xfrm>
        <a:graphic>
          <a:graphicData uri="http://schemas.openxmlformats.org/drawingml/2006/table">
            <a:tbl>
              <a:tblPr>
                <a:tableStyleId>{E8B1032C-EA38-4F05-BA0D-38AFFFC7BED3}</a:tableStyleId>
              </a:tblPr>
              <a:tblGrid>
                <a:gridCol w="502941">
                  <a:extLst>
                    <a:ext uri="{9D8B030D-6E8A-4147-A177-3AD203B41FA5}">
                      <a16:colId xmlns:a16="http://schemas.microsoft.com/office/drawing/2014/main" val="20000"/>
                    </a:ext>
                  </a:extLst>
                </a:gridCol>
                <a:gridCol w="3321344">
                  <a:extLst>
                    <a:ext uri="{9D8B030D-6E8A-4147-A177-3AD203B41FA5}">
                      <a16:colId xmlns:a16="http://schemas.microsoft.com/office/drawing/2014/main" val="20001"/>
                    </a:ext>
                  </a:extLst>
                </a:gridCol>
                <a:gridCol w="2801609">
                  <a:extLst>
                    <a:ext uri="{9D8B030D-6E8A-4147-A177-3AD203B41FA5}">
                      <a16:colId xmlns:a16="http://schemas.microsoft.com/office/drawing/2014/main" val="20002"/>
                    </a:ext>
                  </a:extLst>
                </a:gridCol>
                <a:gridCol w="1679906">
                  <a:extLst>
                    <a:ext uri="{9D8B030D-6E8A-4147-A177-3AD203B41FA5}">
                      <a16:colId xmlns:a16="http://schemas.microsoft.com/office/drawing/2014/main" val="20003"/>
                    </a:ext>
                  </a:extLst>
                </a:gridCol>
              </a:tblGrid>
              <a:tr h="458559">
                <a:tc gridSpan="2">
                  <a:txBody>
                    <a:bodyPr/>
                    <a:lstStyle/>
                    <a:p>
                      <a:pPr algn="ctr" fontAlgn="b"/>
                      <a:r>
                        <a:rPr lang="hi-IN" sz="1600" b="1" i="0" u="none" strike="noStrike" dirty="0" smtClean="0">
                          <a:solidFill>
                            <a:srgbClr val="000000"/>
                          </a:solidFill>
                          <a:effectLst/>
                          <a:latin typeface="Garamond" panose="02020404030301010803" pitchFamily="18" charset="0"/>
                        </a:rPr>
                        <a:t>एसडीजी लक्ष्य</a:t>
                      </a:r>
                      <a:endParaRPr lang="en-US" sz="1600" b="1" i="0" u="none" strike="noStrike" dirty="0">
                        <a:solidFill>
                          <a:srgbClr val="000000"/>
                        </a:solidFill>
                        <a:effectLst/>
                        <a:latin typeface="Garamond" panose="02020404030301010803" pitchFamily="18" charset="0"/>
                      </a:endParaRPr>
                    </a:p>
                  </a:txBody>
                  <a:tcPr marL="6350" marR="6350" marT="6350" marB="0" anchor="ctr">
                    <a:solidFill>
                      <a:schemeClr val="accent2">
                        <a:lumMod val="20000"/>
                        <a:lumOff val="80000"/>
                      </a:schemeClr>
                    </a:solidFill>
                  </a:tcPr>
                </a:tc>
                <a:tc hMerge="1">
                  <a:txBody>
                    <a:bodyPr/>
                    <a:lstStyle/>
                    <a:p>
                      <a:endParaRPr lang="en-US"/>
                    </a:p>
                  </a:txBody>
                  <a:tcPr/>
                </a:tc>
                <a:tc>
                  <a:txBody>
                    <a:bodyPr/>
                    <a:lstStyle/>
                    <a:p>
                      <a:pPr algn="ctr" fontAlgn="b"/>
                      <a:r>
                        <a:rPr lang="hi-IN" sz="1600" b="1" u="none" strike="noStrike" dirty="0" smtClean="0">
                          <a:effectLst/>
                        </a:rPr>
                        <a:t>नोडल विभाग</a:t>
                      </a:r>
                      <a:endParaRPr lang="hi-IN" sz="1600" b="1" u="none" strike="noStrike" dirty="0">
                        <a:effectLst/>
                      </a:endParaRPr>
                    </a:p>
                  </a:txBody>
                  <a:tcPr marL="6350" marR="6350" marT="6350" marB="0" anchor="ctr">
                    <a:solidFill>
                      <a:schemeClr val="accent2">
                        <a:lumMod val="20000"/>
                        <a:lumOff val="80000"/>
                      </a:schemeClr>
                    </a:solidFill>
                  </a:tcPr>
                </a:tc>
                <a:tc>
                  <a:txBody>
                    <a:bodyPr/>
                    <a:lstStyle/>
                    <a:p>
                      <a:pPr algn="ctr" fontAlgn="b"/>
                      <a:r>
                        <a:rPr lang="hi-IN" sz="1600" b="1" i="0" u="none" strike="noStrike" dirty="0" smtClean="0">
                          <a:solidFill>
                            <a:srgbClr val="000000"/>
                          </a:solidFill>
                          <a:effectLst/>
                          <a:latin typeface="Garamond" panose="02020404030301010803" pitchFamily="18" charset="0"/>
                        </a:rPr>
                        <a:t>संबंधित विभागों की सं0</a:t>
                      </a:r>
                      <a:endParaRPr lang="en-US" sz="1600" b="1" i="0" u="none" strike="noStrike" dirty="0">
                        <a:solidFill>
                          <a:srgbClr val="000000"/>
                        </a:solidFill>
                        <a:effectLst/>
                        <a:latin typeface="Garamond" panose="02020404030301010803" pitchFamily="18" charset="0"/>
                      </a:endParaRPr>
                    </a:p>
                  </a:txBody>
                  <a:tcPr marL="6350" marR="6350" marT="6350" marB="0" anchor="ctr">
                    <a:solidFill>
                      <a:schemeClr val="accent2">
                        <a:lumMod val="20000"/>
                        <a:lumOff val="80000"/>
                      </a:schemeClr>
                    </a:solidFill>
                  </a:tcPr>
                </a:tc>
                <a:extLst>
                  <a:ext uri="{0D108BD9-81ED-4DB2-BD59-A6C34878D82A}">
                    <a16:rowId xmlns:a16="http://schemas.microsoft.com/office/drawing/2014/main" val="10000"/>
                  </a:ext>
                </a:extLst>
              </a:tr>
              <a:tr h="269329">
                <a:tc>
                  <a:txBody>
                    <a:bodyPr/>
                    <a:lstStyle/>
                    <a:p>
                      <a:pPr algn="ctr" fontAlgn="b"/>
                      <a:r>
                        <a:rPr lang="en-US" sz="1600" u="none" strike="noStrike" dirty="0">
                          <a:effectLst/>
                        </a:rPr>
                        <a:t>1</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l" fontAlgn="b"/>
                      <a:r>
                        <a:rPr lang="hi-IN" sz="1600" b="0" i="0" u="none" strike="noStrike" dirty="0" smtClean="0">
                          <a:solidFill>
                            <a:srgbClr val="000000"/>
                          </a:solidFill>
                          <a:effectLst/>
                          <a:latin typeface="Garamond" panose="02020404030301010803" pitchFamily="18" charset="0"/>
                        </a:rPr>
                        <a:t>इण्ड पावर्टी</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ग्राम्य विकास</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ctr" fontAlgn="b"/>
                      <a:r>
                        <a:rPr lang="en-US" sz="1600" u="none" strike="noStrike" dirty="0">
                          <a:effectLst/>
                        </a:rPr>
                        <a:t>24</a:t>
                      </a:r>
                      <a:endParaRPr lang="en-US" sz="1600" b="0" i="0" u="none" strike="noStrike" dirty="0">
                        <a:solidFill>
                          <a:srgbClr val="000000"/>
                        </a:solidFill>
                        <a:effectLst/>
                        <a:latin typeface="Garamond" panose="02020404030301010803" pitchFamily="18" charset="0"/>
                      </a:endParaRPr>
                    </a:p>
                  </a:txBody>
                  <a:tcPr marL="6350" marR="6350" marT="6350" marB="0" anchor="b"/>
                </a:tc>
                <a:extLst>
                  <a:ext uri="{0D108BD9-81ED-4DB2-BD59-A6C34878D82A}">
                    <a16:rowId xmlns:a16="http://schemas.microsoft.com/office/drawing/2014/main" val="10001"/>
                  </a:ext>
                </a:extLst>
              </a:tr>
              <a:tr h="288331">
                <a:tc>
                  <a:txBody>
                    <a:bodyPr/>
                    <a:lstStyle/>
                    <a:p>
                      <a:pPr algn="ctr" fontAlgn="b"/>
                      <a:r>
                        <a:rPr lang="en-US" sz="1600" u="none" strike="noStrike">
                          <a:effectLst/>
                        </a:rPr>
                        <a:t>2</a:t>
                      </a:r>
                      <a:endParaRPr lang="en-US" sz="1600" b="0" i="0" u="none" strike="noStrike">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जीरो हंगर</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कृषि</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ctr" fontAlgn="b"/>
                      <a:r>
                        <a:rPr lang="en-US" sz="1600" u="none" strike="noStrike">
                          <a:effectLst/>
                        </a:rPr>
                        <a:t>20</a:t>
                      </a:r>
                      <a:endParaRPr lang="en-US" sz="1600" b="0" i="0" u="none" strike="noStrike">
                        <a:solidFill>
                          <a:srgbClr val="000000"/>
                        </a:solidFill>
                        <a:effectLst/>
                        <a:latin typeface="Garamond" panose="02020404030301010803" pitchFamily="18" charset="0"/>
                      </a:endParaRPr>
                    </a:p>
                  </a:txBody>
                  <a:tcPr marL="6350" marR="6350" marT="6350" marB="0" anchor="b"/>
                </a:tc>
                <a:extLst>
                  <a:ext uri="{0D108BD9-81ED-4DB2-BD59-A6C34878D82A}">
                    <a16:rowId xmlns:a16="http://schemas.microsoft.com/office/drawing/2014/main" val="10002"/>
                  </a:ext>
                </a:extLst>
              </a:tr>
              <a:tr h="233541">
                <a:tc>
                  <a:txBody>
                    <a:bodyPr/>
                    <a:lstStyle/>
                    <a:p>
                      <a:pPr algn="ctr" fontAlgn="b"/>
                      <a:r>
                        <a:rPr lang="en-US" sz="1600" u="none" strike="noStrike" dirty="0">
                          <a:effectLst/>
                        </a:rPr>
                        <a:t>3</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इंस्योर हेल्थी लाइव्स</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स्वास्थ्य एवं परिवार कल्याण</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ctr" fontAlgn="b"/>
                      <a:r>
                        <a:rPr lang="en-US" sz="1600" u="none" strike="noStrike" dirty="0">
                          <a:effectLst/>
                        </a:rPr>
                        <a:t>17</a:t>
                      </a:r>
                      <a:endParaRPr lang="en-US" sz="1600" b="0" i="0" u="none" strike="noStrike" dirty="0">
                        <a:solidFill>
                          <a:srgbClr val="000000"/>
                        </a:solidFill>
                        <a:effectLst/>
                        <a:latin typeface="Garamond" panose="02020404030301010803" pitchFamily="18" charset="0"/>
                      </a:endParaRPr>
                    </a:p>
                  </a:txBody>
                  <a:tcPr marL="6350" marR="6350" marT="6350" marB="0" anchor="b"/>
                </a:tc>
                <a:extLst>
                  <a:ext uri="{0D108BD9-81ED-4DB2-BD59-A6C34878D82A}">
                    <a16:rowId xmlns:a16="http://schemas.microsoft.com/office/drawing/2014/main" val="10003"/>
                  </a:ext>
                </a:extLst>
              </a:tr>
              <a:tr h="233541">
                <a:tc>
                  <a:txBody>
                    <a:bodyPr/>
                    <a:lstStyle/>
                    <a:p>
                      <a:pPr algn="ctr" fontAlgn="b"/>
                      <a:r>
                        <a:rPr lang="en-US" sz="1600" u="none" strike="noStrike">
                          <a:effectLst/>
                        </a:rPr>
                        <a:t>4</a:t>
                      </a:r>
                      <a:endParaRPr lang="en-US" sz="1600" b="0" i="0" u="none" strike="noStrike">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क्वालिटी एजुकेशन</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माध्यमिक शिक्षा</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ctr" fontAlgn="b"/>
                      <a:r>
                        <a:rPr lang="en-US" sz="1600" u="none" strike="noStrike" dirty="0">
                          <a:effectLst/>
                        </a:rPr>
                        <a:t>16</a:t>
                      </a:r>
                      <a:endParaRPr lang="en-US" sz="1600" b="0" i="0" u="none" strike="noStrike" dirty="0">
                        <a:solidFill>
                          <a:srgbClr val="000000"/>
                        </a:solidFill>
                        <a:effectLst/>
                        <a:latin typeface="Garamond" panose="02020404030301010803" pitchFamily="18" charset="0"/>
                      </a:endParaRPr>
                    </a:p>
                  </a:txBody>
                  <a:tcPr marL="6350" marR="6350" marT="6350" marB="0" anchor="b"/>
                </a:tc>
                <a:extLst>
                  <a:ext uri="{0D108BD9-81ED-4DB2-BD59-A6C34878D82A}">
                    <a16:rowId xmlns:a16="http://schemas.microsoft.com/office/drawing/2014/main" val="10004"/>
                  </a:ext>
                </a:extLst>
              </a:tr>
              <a:tr h="233541">
                <a:tc>
                  <a:txBody>
                    <a:bodyPr/>
                    <a:lstStyle/>
                    <a:p>
                      <a:pPr algn="ctr" fontAlgn="b"/>
                      <a:r>
                        <a:rPr lang="en-US" sz="1600" u="none" strike="noStrike">
                          <a:effectLst/>
                        </a:rPr>
                        <a:t>5</a:t>
                      </a:r>
                      <a:endParaRPr lang="en-US" sz="1600" b="0" i="0" u="none" strike="noStrike">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अचीव जेंडर </a:t>
                      </a:r>
                      <a:r>
                        <a:rPr lang="hi-IN" sz="1600" u="none" strike="noStrike" baseline="0" dirty="0" smtClean="0">
                          <a:effectLst/>
                          <a:latin typeface="Kruti Dev 010" pitchFamily="2" charset="0"/>
                        </a:rPr>
                        <a:t>इनइक्‍वेलिटी</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महिला कल्याण</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ctr" fontAlgn="b"/>
                      <a:r>
                        <a:rPr lang="en-US" sz="1600" u="none" strike="noStrike">
                          <a:effectLst/>
                        </a:rPr>
                        <a:t>14</a:t>
                      </a:r>
                      <a:endParaRPr lang="en-US" sz="1600" b="0" i="0" u="none" strike="noStrike">
                        <a:solidFill>
                          <a:srgbClr val="000000"/>
                        </a:solidFill>
                        <a:effectLst/>
                        <a:latin typeface="Garamond" panose="02020404030301010803" pitchFamily="18" charset="0"/>
                      </a:endParaRPr>
                    </a:p>
                  </a:txBody>
                  <a:tcPr marL="6350" marR="6350" marT="6350" marB="0" anchor="b"/>
                </a:tc>
                <a:extLst>
                  <a:ext uri="{0D108BD9-81ED-4DB2-BD59-A6C34878D82A}">
                    <a16:rowId xmlns:a16="http://schemas.microsoft.com/office/drawing/2014/main" val="10005"/>
                  </a:ext>
                </a:extLst>
              </a:tr>
              <a:tr h="233541">
                <a:tc>
                  <a:txBody>
                    <a:bodyPr/>
                    <a:lstStyle/>
                    <a:p>
                      <a:pPr algn="ctr" fontAlgn="b"/>
                      <a:r>
                        <a:rPr lang="en-US" sz="1600" u="none" strike="noStrike">
                          <a:effectLst/>
                        </a:rPr>
                        <a:t>6</a:t>
                      </a:r>
                      <a:endParaRPr lang="en-US" sz="1600" b="0" i="0" u="none" strike="noStrike">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क्लीन वाटर एण्ड सेनीटेशन</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सिंचाई</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ctr" fontAlgn="b"/>
                      <a:r>
                        <a:rPr lang="en-US" sz="1600" u="none" strike="noStrike" dirty="0">
                          <a:effectLst/>
                        </a:rPr>
                        <a:t>13</a:t>
                      </a:r>
                      <a:endParaRPr lang="en-US" sz="1600" b="0" i="0" u="none" strike="noStrike" dirty="0">
                        <a:solidFill>
                          <a:srgbClr val="000000"/>
                        </a:solidFill>
                        <a:effectLst/>
                        <a:latin typeface="Garamond" panose="02020404030301010803" pitchFamily="18" charset="0"/>
                      </a:endParaRPr>
                    </a:p>
                  </a:txBody>
                  <a:tcPr marL="6350" marR="6350" marT="6350" marB="0" anchor="b"/>
                </a:tc>
                <a:extLst>
                  <a:ext uri="{0D108BD9-81ED-4DB2-BD59-A6C34878D82A}">
                    <a16:rowId xmlns:a16="http://schemas.microsoft.com/office/drawing/2014/main" val="10006"/>
                  </a:ext>
                </a:extLst>
              </a:tr>
              <a:tr h="233541">
                <a:tc>
                  <a:txBody>
                    <a:bodyPr/>
                    <a:lstStyle/>
                    <a:p>
                      <a:pPr algn="ctr" fontAlgn="b"/>
                      <a:r>
                        <a:rPr lang="en-US" sz="1600" u="none" strike="noStrike">
                          <a:effectLst/>
                        </a:rPr>
                        <a:t>7</a:t>
                      </a:r>
                      <a:endParaRPr lang="en-US" sz="1600" b="0" i="0" u="none" strike="noStrike">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अफोर्डेबल एण्ड क्लीन एनर्जी</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ऊर्जा</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ctr" fontAlgn="b"/>
                      <a:r>
                        <a:rPr lang="en-US" sz="1600" u="none" strike="noStrike" dirty="0">
                          <a:effectLst/>
                        </a:rPr>
                        <a:t>12</a:t>
                      </a:r>
                      <a:endParaRPr lang="en-US" sz="1600" b="0" i="0" u="none" strike="noStrike" dirty="0">
                        <a:solidFill>
                          <a:srgbClr val="000000"/>
                        </a:solidFill>
                        <a:effectLst/>
                        <a:latin typeface="Garamond" panose="02020404030301010803" pitchFamily="18" charset="0"/>
                      </a:endParaRPr>
                    </a:p>
                  </a:txBody>
                  <a:tcPr marL="6350" marR="6350" marT="6350" marB="0" anchor="b"/>
                </a:tc>
                <a:extLst>
                  <a:ext uri="{0D108BD9-81ED-4DB2-BD59-A6C34878D82A}">
                    <a16:rowId xmlns:a16="http://schemas.microsoft.com/office/drawing/2014/main" val="10007"/>
                  </a:ext>
                </a:extLst>
              </a:tr>
              <a:tr h="233541">
                <a:tc>
                  <a:txBody>
                    <a:bodyPr/>
                    <a:lstStyle/>
                    <a:p>
                      <a:pPr algn="ctr" fontAlgn="b"/>
                      <a:r>
                        <a:rPr lang="en-US" sz="1600" u="none" strike="noStrike">
                          <a:effectLst/>
                        </a:rPr>
                        <a:t>8</a:t>
                      </a:r>
                      <a:endParaRPr lang="en-US" sz="1600" b="0" i="0" u="none" strike="noStrike">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डिसेंट वर्क एण्ड इकानामिक ग्रोथ</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सूक्ष्म, लघु एवं मध्यम उद्योग</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ctr" fontAlgn="b"/>
                      <a:r>
                        <a:rPr lang="en-US" sz="1600" u="none" strike="noStrike" dirty="0">
                          <a:effectLst/>
                        </a:rPr>
                        <a:t>22</a:t>
                      </a:r>
                      <a:endParaRPr lang="en-US" sz="1600" b="0" i="0" u="none" strike="noStrike" dirty="0">
                        <a:solidFill>
                          <a:srgbClr val="000000"/>
                        </a:solidFill>
                        <a:effectLst/>
                        <a:latin typeface="Garamond" panose="02020404030301010803" pitchFamily="18" charset="0"/>
                      </a:endParaRPr>
                    </a:p>
                  </a:txBody>
                  <a:tcPr marL="6350" marR="6350" marT="6350" marB="0" anchor="b"/>
                </a:tc>
                <a:extLst>
                  <a:ext uri="{0D108BD9-81ED-4DB2-BD59-A6C34878D82A}">
                    <a16:rowId xmlns:a16="http://schemas.microsoft.com/office/drawing/2014/main" val="10008"/>
                  </a:ext>
                </a:extLst>
              </a:tr>
              <a:tr h="153670">
                <a:tc>
                  <a:txBody>
                    <a:bodyPr/>
                    <a:lstStyle/>
                    <a:p>
                      <a:pPr algn="ctr" fontAlgn="b"/>
                      <a:r>
                        <a:rPr lang="en-US" sz="1600" u="none" strike="noStrike">
                          <a:effectLst/>
                        </a:rPr>
                        <a:t>9</a:t>
                      </a:r>
                      <a:endParaRPr lang="en-US" sz="1600" b="0" i="0" u="none" strike="noStrike">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इण्डस्ट्री, इनोवेशन एण्ड इन्फ्रास्ट्रक्चर</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औद्योगिक विकास</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ctr" fontAlgn="b"/>
                      <a:r>
                        <a:rPr lang="en-US" sz="1600" u="none" strike="noStrike" dirty="0">
                          <a:effectLst/>
                        </a:rPr>
                        <a:t>13</a:t>
                      </a:r>
                      <a:endParaRPr lang="en-US" sz="1600" b="0" i="0" u="none" strike="noStrike" dirty="0">
                        <a:solidFill>
                          <a:srgbClr val="000000"/>
                        </a:solidFill>
                        <a:effectLst/>
                        <a:latin typeface="Garamond" panose="02020404030301010803" pitchFamily="18" charset="0"/>
                      </a:endParaRPr>
                    </a:p>
                  </a:txBody>
                  <a:tcPr marL="6350" marR="6350" marT="6350" marB="0" anchor="b"/>
                </a:tc>
                <a:extLst>
                  <a:ext uri="{0D108BD9-81ED-4DB2-BD59-A6C34878D82A}">
                    <a16:rowId xmlns:a16="http://schemas.microsoft.com/office/drawing/2014/main" val="10009"/>
                  </a:ext>
                </a:extLst>
              </a:tr>
              <a:tr h="233541">
                <a:tc>
                  <a:txBody>
                    <a:bodyPr/>
                    <a:lstStyle/>
                    <a:p>
                      <a:pPr algn="ctr" fontAlgn="b"/>
                      <a:r>
                        <a:rPr lang="en-US" sz="1600" u="none" strike="noStrike">
                          <a:effectLst/>
                        </a:rPr>
                        <a:t>10</a:t>
                      </a:r>
                      <a:endParaRPr lang="en-US" sz="1600" b="0" i="0" u="none" strike="noStrike">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रिड्यूस्ड इनइक्वालिटी</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समाज कल्याण</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ctr" fontAlgn="b"/>
                      <a:r>
                        <a:rPr lang="en-US" sz="1600" u="none" strike="noStrike" dirty="0">
                          <a:effectLst/>
                        </a:rPr>
                        <a:t>15</a:t>
                      </a:r>
                      <a:endParaRPr lang="en-US" sz="1600" b="0" i="0" u="none" strike="noStrike" dirty="0">
                        <a:solidFill>
                          <a:srgbClr val="000000"/>
                        </a:solidFill>
                        <a:effectLst/>
                        <a:latin typeface="Garamond" panose="02020404030301010803" pitchFamily="18" charset="0"/>
                      </a:endParaRPr>
                    </a:p>
                  </a:txBody>
                  <a:tcPr marL="6350" marR="6350" marT="6350" marB="0" anchor="b"/>
                </a:tc>
                <a:extLst>
                  <a:ext uri="{0D108BD9-81ED-4DB2-BD59-A6C34878D82A}">
                    <a16:rowId xmlns:a16="http://schemas.microsoft.com/office/drawing/2014/main" val="10010"/>
                  </a:ext>
                </a:extLst>
              </a:tr>
              <a:tr h="208280">
                <a:tc>
                  <a:txBody>
                    <a:bodyPr/>
                    <a:lstStyle/>
                    <a:p>
                      <a:pPr algn="ctr" fontAlgn="b"/>
                      <a:r>
                        <a:rPr lang="en-US" sz="1600" u="none" strike="noStrike">
                          <a:effectLst/>
                        </a:rPr>
                        <a:t>11</a:t>
                      </a:r>
                      <a:endParaRPr lang="en-US" sz="1600" b="0" i="0" u="none" strike="noStrike">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सस्टनेबल सिटीस एण्ड कम्युनिटीस</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नगर विकास</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ctr" fontAlgn="b"/>
                      <a:r>
                        <a:rPr lang="en-US" sz="1600" u="none" strike="noStrike" dirty="0">
                          <a:effectLst/>
                        </a:rPr>
                        <a:t>13</a:t>
                      </a:r>
                      <a:endParaRPr lang="en-US" sz="1600" b="0" i="0" u="none" strike="noStrike" dirty="0">
                        <a:solidFill>
                          <a:srgbClr val="000000"/>
                        </a:solidFill>
                        <a:effectLst/>
                        <a:latin typeface="Garamond" panose="02020404030301010803" pitchFamily="18" charset="0"/>
                      </a:endParaRPr>
                    </a:p>
                  </a:txBody>
                  <a:tcPr marL="6350" marR="6350" marT="6350" marB="0" anchor="b"/>
                </a:tc>
                <a:extLst>
                  <a:ext uri="{0D108BD9-81ED-4DB2-BD59-A6C34878D82A}">
                    <a16:rowId xmlns:a16="http://schemas.microsoft.com/office/drawing/2014/main" val="10011"/>
                  </a:ext>
                </a:extLst>
              </a:tr>
              <a:tr h="262890">
                <a:tc>
                  <a:txBody>
                    <a:bodyPr/>
                    <a:lstStyle/>
                    <a:p>
                      <a:pPr algn="ctr" fontAlgn="b"/>
                      <a:r>
                        <a:rPr lang="en-US" sz="1600" u="none" strike="noStrike">
                          <a:effectLst/>
                        </a:rPr>
                        <a:t>12</a:t>
                      </a:r>
                      <a:endParaRPr lang="en-US" sz="1600" b="0" i="0" u="none" strike="noStrike">
                        <a:solidFill>
                          <a:srgbClr val="000000"/>
                        </a:solidFill>
                        <a:effectLst/>
                        <a:latin typeface="Garamond" panose="02020404030301010803" pitchFamily="18" charset="0"/>
                      </a:endParaRPr>
                    </a:p>
                  </a:txBody>
                  <a:tcPr marL="6350" marR="6350" marT="6350" marB="0" anchor="b"/>
                </a:tc>
                <a:tc>
                  <a:txBody>
                    <a:bodyPr/>
                    <a:lstStyle/>
                    <a:p>
                      <a:pPr algn="l" fontAlgn="b"/>
                      <a:r>
                        <a:rPr lang="hi-IN" sz="1600" b="0" i="0" u="none" strike="noStrike" dirty="0" smtClean="0">
                          <a:solidFill>
                            <a:srgbClr val="000000"/>
                          </a:solidFill>
                          <a:effectLst/>
                          <a:latin typeface="Garamond" panose="02020404030301010803" pitchFamily="18" charset="0"/>
                        </a:rPr>
                        <a:t>सस्टनेबल कन्जम्शन एण्ड प्रोडक्शन</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पर्यावरण</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ctr" fontAlgn="b"/>
                      <a:r>
                        <a:rPr lang="en-US" sz="1600" u="none" strike="noStrike" dirty="0">
                          <a:effectLst/>
                        </a:rPr>
                        <a:t>13</a:t>
                      </a:r>
                      <a:endParaRPr lang="en-US" sz="1600" b="0" i="0" u="none" strike="noStrike" dirty="0">
                        <a:solidFill>
                          <a:srgbClr val="000000"/>
                        </a:solidFill>
                        <a:effectLst/>
                        <a:latin typeface="Garamond" panose="02020404030301010803" pitchFamily="18" charset="0"/>
                      </a:endParaRPr>
                    </a:p>
                  </a:txBody>
                  <a:tcPr marL="6350" marR="6350" marT="6350" marB="0" anchor="b"/>
                </a:tc>
                <a:extLst>
                  <a:ext uri="{0D108BD9-81ED-4DB2-BD59-A6C34878D82A}">
                    <a16:rowId xmlns:a16="http://schemas.microsoft.com/office/drawing/2014/main" val="10012"/>
                  </a:ext>
                </a:extLst>
              </a:tr>
              <a:tr h="233541">
                <a:tc>
                  <a:txBody>
                    <a:bodyPr/>
                    <a:lstStyle/>
                    <a:p>
                      <a:pPr algn="ctr" fontAlgn="b"/>
                      <a:r>
                        <a:rPr lang="en-US" sz="1600" u="none" strike="noStrike">
                          <a:effectLst/>
                        </a:rPr>
                        <a:t>13</a:t>
                      </a:r>
                      <a:endParaRPr lang="en-US" sz="1600" b="0" i="0" u="none" strike="noStrike">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क्लीमेट एक्शन</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पर्यावरण</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ctr" fontAlgn="b"/>
                      <a:r>
                        <a:rPr lang="en-US" sz="1600" u="none" strike="noStrike" dirty="0">
                          <a:effectLst/>
                        </a:rPr>
                        <a:t>15</a:t>
                      </a:r>
                      <a:endParaRPr lang="en-US" sz="1600" b="0" i="0" u="none" strike="noStrike" dirty="0">
                        <a:solidFill>
                          <a:srgbClr val="000000"/>
                        </a:solidFill>
                        <a:effectLst/>
                        <a:latin typeface="Garamond" panose="02020404030301010803" pitchFamily="18" charset="0"/>
                      </a:endParaRPr>
                    </a:p>
                  </a:txBody>
                  <a:tcPr marL="6350" marR="6350" marT="6350" marB="0" anchor="b"/>
                </a:tc>
                <a:extLst>
                  <a:ext uri="{0D108BD9-81ED-4DB2-BD59-A6C34878D82A}">
                    <a16:rowId xmlns:a16="http://schemas.microsoft.com/office/drawing/2014/main" val="10013"/>
                  </a:ext>
                </a:extLst>
              </a:tr>
              <a:tr h="233541">
                <a:tc>
                  <a:txBody>
                    <a:bodyPr/>
                    <a:lstStyle/>
                    <a:p>
                      <a:pPr algn="ctr" fontAlgn="b"/>
                      <a:r>
                        <a:rPr lang="en-US" sz="1600" u="none" strike="noStrike">
                          <a:effectLst/>
                        </a:rPr>
                        <a:t>15</a:t>
                      </a:r>
                      <a:endParaRPr lang="en-US" sz="1600" b="0" i="0" u="none" strike="noStrike">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लाइफ आॅन लैण्ड</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वन</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ctr" fontAlgn="b"/>
                      <a:r>
                        <a:rPr lang="en-US" sz="1600" u="none" strike="noStrike" dirty="0">
                          <a:effectLst/>
                        </a:rPr>
                        <a:t>12</a:t>
                      </a:r>
                      <a:endParaRPr lang="en-US" sz="1600" b="0" i="0" u="none" strike="noStrike" dirty="0">
                        <a:solidFill>
                          <a:srgbClr val="000000"/>
                        </a:solidFill>
                        <a:effectLst/>
                        <a:latin typeface="Garamond" panose="02020404030301010803" pitchFamily="18" charset="0"/>
                      </a:endParaRPr>
                    </a:p>
                  </a:txBody>
                  <a:tcPr marL="6350" marR="6350" marT="6350" marB="0" anchor="b"/>
                </a:tc>
                <a:extLst>
                  <a:ext uri="{0D108BD9-81ED-4DB2-BD59-A6C34878D82A}">
                    <a16:rowId xmlns:a16="http://schemas.microsoft.com/office/drawing/2014/main" val="10014"/>
                  </a:ext>
                </a:extLst>
              </a:tr>
              <a:tr h="217400">
                <a:tc>
                  <a:txBody>
                    <a:bodyPr/>
                    <a:lstStyle/>
                    <a:p>
                      <a:pPr algn="ctr" fontAlgn="b"/>
                      <a:r>
                        <a:rPr lang="en-US" sz="1600" u="none" strike="noStrike">
                          <a:effectLst/>
                        </a:rPr>
                        <a:t>16</a:t>
                      </a:r>
                      <a:endParaRPr lang="en-US" sz="1600" b="0" i="0" u="none" strike="noStrike">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पीस जस्टिस एण्ड स्ट्रांग इंस्टीटयूशन्स</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गृह</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ctr" fontAlgn="b"/>
                      <a:r>
                        <a:rPr lang="en-US" sz="1600" u="none" strike="noStrike" dirty="0">
                          <a:effectLst/>
                        </a:rPr>
                        <a:t>13</a:t>
                      </a:r>
                      <a:endParaRPr lang="en-US" sz="1600" b="0" i="0" u="none" strike="noStrike" dirty="0">
                        <a:solidFill>
                          <a:srgbClr val="000000"/>
                        </a:solidFill>
                        <a:effectLst/>
                        <a:latin typeface="Garamond" panose="02020404030301010803" pitchFamily="18" charset="0"/>
                      </a:endParaRPr>
                    </a:p>
                  </a:txBody>
                  <a:tcPr marL="6350" marR="6350" marT="6350" marB="0" anchor="b"/>
                </a:tc>
                <a:extLst>
                  <a:ext uri="{0D108BD9-81ED-4DB2-BD59-A6C34878D82A}">
                    <a16:rowId xmlns:a16="http://schemas.microsoft.com/office/drawing/2014/main" val="10015"/>
                  </a:ext>
                </a:extLst>
              </a:tr>
              <a:tr h="233541">
                <a:tc>
                  <a:txBody>
                    <a:bodyPr/>
                    <a:lstStyle/>
                    <a:p>
                      <a:pPr algn="ctr" fontAlgn="b"/>
                      <a:r>
                        <a:rPr lang="en-US" sz="1600" u="none" strike="noStrike">
                          <a:effectLst/>
                        </a:rPr>
                        <a:t>17</a:t>
                      </a:r>
                      <a:endParaRPr lang="en-US" sz="1600" b="0" i="0" u="none" strike="noStrike">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पार्टनरशिप फार द गोल्स</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l" fontAlgn="b"/>
                      <a:r>
                        <a:rPr lang="hi-IN" sz="1600" u="none" strike="noStrike" dirty="0" smtClean="0">
                          <a:effectLst/>
                        </a:rPr>
                        <a:t>वित्त</a:t>
                      </a:r>
                      <a:endParaRPr lang="en-US" sz="1600" b="0" i="0" u="none" strike="noStrike" dirty="0">
                        <a:solidFill>
                          <a:srgbClr val="000000"/>
                        </a:solidFill>
                        <a:effectLst/>
                        <a:latin typeface="Garamond" panose="02020404030301010803" pitchFamily="18" charset="0"/>
                      </a:endParaRPr>
                    </a:p>
                  </a:txBody>
                  <a:tcPr marL="6350" marR="6350" marT="6350" marB="0" anchor="b"/>
                </a:tc>
                <a:tc>
                  <a:txBody>
                    <a:bodyPr/>
                    <a:lstStyle/>
                    <a:p>
                      <a:pPr algn="ctr" fontAlgn="b"/>
                      <a:r>
                        <a:rPr lang="en-US" sz="1600" u="none" strike="noStrike" dirty="0">
                          <a:effectLst/>
                        </a:rPr>
                        <a:t>6</a:t>
                      </a:r>
                      <a:endParaRPr lang="en-US" sz="1600" b="0" i="0" u="none" strike="noStrike" dirty="0">
                        <a:solidFill>
                          <a:srgbClr val="000000"/>
                        </a:solidFill>
                        <a:effectLst/>
                        <a:latin typeface="Garamond" panose="02020404030301010803" pitchFamily="18" charset="0"/>
                      </a:endParaRPr>
                    </a:p>
                  </a:txBody>
                  <a:tcPr marL="6350" marR="6350" marT="6350" marB="0" anchor="b"/>
                </a:tc>
                <a:extLst>
                  <a:ext uri="{0D108BD9-81ED-4DB2-BD59-A6C34878D82A}">
                    <a16:rowId xmlns:a16="http://schemas.microsoft.com/office/drawing/2014/main" val="10016"/>
                  </a:ext>
                </a:extLst>
              </a:tr>
              <a:tr h="233541">
                <a:tc gridSpan="4">
                  <a:txBody>
                    <a:bodyPr/>
                    <a:lstStyle/>
                    <a:p>
                      <a:pPr algn="r" fontAlgn="b"/>
                      <a:endParaRPr lang="en-US" sz="1600" b="1" i="0" u="none" strike="noStrike" dirty="0">
                        <a:solidFill>
                          <a:srgbClr val="000000"/>
                        </a:solidFill>
                        <a:effectLst/>
                        <a:latin typeface="Garamond" panose="02020404030301010803" pitchFamily="18" charset="0"/>
                      </a:endParaRPr>
                    </a:p>
                  </a:txBody>
                  <a:tcPr marL="6350" marR="6350" marT="6350" marB="0" anchor="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pPr algn="r" fontAlgn="b"/>
                      <a:endParaRPr lang="en-US" sz="1600" b="1" i="0" u="none" strike="noStrike" dirty="0">
                        <a:solidFill>
                          <a:srgbClr val="000000"/>
                        </a:solidFill>
                        <a:effectLst/>
                        <a:latin typeface="Garamond" panose="02020404030301010803" pitchFamily="18" charset="0"/>
                      </a:endParaRPr>
                    </a:p>
                  </a:txBody>
                  <a:tcPr marL="6350" marR="6350" marT="6350" marB="0" anchor="b">
                    <a:solidFill>
                      <a:srgbClr val="FFFF00"/>
                    </a:solid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20917663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2756" y="282744"/>
            <a:ext cx="8550244" cy="5955476"/>
          </a:xfrm>
          <a:prstGeom prst="rect">
            <a:avLst/>
          </a:prstGeom>
        </p:spPr>
        <p:txBody>
          <a:bodyPr wrap="square">
            <a:spAutoFit/>
          </a:bodyPr>
          <a:lstStyle/>
          <a:p>
            <a:r>
              <a:rPr lang="hi-IN" sz="4200" dirty="0" smtClean="0">
                <a:solidFill>
                  <a:schemeClr val="accent6">
                    <a:lumMod val="75000"/>
                  </a:schemeClr>
                </a:solidFill>
                <a:latin typeface="Aparajita" pitchFamily="34" charset="0"/>
                <a:cs typeface="Aparajita" pitchFamily="34" charset="0"/>
              </a:rPr>
              <a:t>विभिन्न एस0डी0जी0 </a:t>
            </a:r>
            <a:r>
              <a:rPr lang="hi-IN" sz="4200" dirty="0">
                <a:solidFill>
                  <a:schemeClr val="accent6">
                    <a:lumMod val="75000"/>
                  </a:schemeClr>
                </a:solidFill>
                <a:latin typeface="Aparajita" pitchFamily="34" charset="0"/>
                <a:cs typeface="Aparajita" pitchFamily="34" charset="0"/>
              </a:rPr>
              <a:t>लक्ष्यों हेतु नोडल </a:t>
            </a:r>
            <a:r>
              <a:rPr lang="hi-IN" sz="4200" dirty="0">
                <a:solidFill>
                  <a:srgbClr val="0070C0"/>
                </a:solidFill>
                <a:latin typeface="Aparajita" pitchFamily="34" charset="0"/>
                <a:cs typeface="Aparajita" pitchFamily="34" charset="0"/>
              </a:rPr>
              <a:t>विभागों द्वारा पूर्ण की गयीं </a:t>
            </a:r>
            <a:r>
              <a:rPr lang="hi-IN" sz="4200" dirty="0" smtClean="0">
                <a:solidFill>
                  <a:srgbClr val="0070C0"/>
                </a:solidFill>
                <a:latin typeface="Aparajita" pitchFamily="34" charset="0"/>
                <a:cs typeface="Aparajita" pitchFamily="34" charset="0"/>
              </a:rPr>
              <a:t>गतिविधियाँः</a:t>
            </a:r>
            <a:endParaRPr lang="en-US" sz="4200" dirty="0" smtClean="0">
              <a:solidFill>
                <a:srgbClr val="0070C0"/>
              </a:solidFill>
              <a:latin typeface="Aparajita" pitchFamily="34" charset="0"/>
              <a:cs typeface="Aparajita" pitchFamily="34" charset="0"/>
            </a:endParaRPr>
          </a:p>
          <a:p>
            <a:endParaRPr lang="hi-IN" sz="4200" dirty="0">
              <a:solidFill>
                <a:srgbClr val="0070C0"/>
              </a:solidFill>
              <a:latin typeface="Aparajita" pitchFamily="34" charset="0"/>
              <a:cs typeface="Aparajita" pitchFamily="34" charset="0"/>
            </a:endParaRPr>
          </a:p>
          <a:p>
            <a:pPr marL="896938" indent="-719138">
              <a:lnSpc>
                <a:spcPts val="3400"/>
              </a:lnSpc>
              <a:buFont typeface="Arial" pitchFamily="34" charset="0"/>
              <a:buChar char="•"/>
            </a:pPr>
            <a:r>
              <a:rPr lang="hi-IN" dirty="0" smtClean="0">
                <a:latin typeface="Garamond" panose="02020404030301010803" pitchFamily="18" charset="0"/>
                <a:cs typeface="Segoe UI Light" pitchFamily="34" charset="0"/>
              </a:rPr>
              <a:t>विज़न </a:t>
            </a:r>
            <a:r>
              <a:rPr lang="hi-IN" dirty="0">
                <a:latin typeface="Garamond" panose="02020404030301010803" pitchFamily="18" charset="0"/>
                <a:cs typeface="Segoe UI Light" pitchFamily="34" charset="0"/>
              </a:rPr>
              <a:t>डाक्युमेंट </a:t>
            </a:r>
          </a:p>
          <a:p>
            <a:pPr marL="896938" indent="-719138">
              <a:lnSpc>
                <a:spcPts val="3400"/>
              </a:lnSpc>
              <a:buFont typeface="Arial" pitchFamily="34" charset="0"/>
              <a:buChar char="•"/>
            </a:pPr>
            <a:r>
              <a:rPr lang="hi-IN" dirty="0" smtClean="0">
                <a:latin typeface="Garamond" panose="02020404030301010803" pitchFamily="18" charset="0"/>
                <a:cs typeface="Segoe UI Light" pitchFamily="34" charset="0"/>
              </a:rPr>
              <a:t>विभिन्न </a:t>
            </a:r>
            <a:r>
              <a:rPr lang="hi-IN" dirty="0">
                <a:latin typeface="Garamond" panose="02020404030301010803" pitchFamily="18" charset="0"/>
                <a:cs typeface="Segoe UI Light" pitchFamily="34" charset="0"/>
              </a:rPr>
              <a:t>योजनाओं की मैपिंग</a:t>
            </a:r>
          </a:p>
          <a:p>
            <a:pPr marL="896938" indent="-719138">
              <a:lnSpc>
                <a:spcPts val="3400"/>
              </a:lnSpc>
              <a:buFont typeface="Arial" pitchFamily="34" charset="0"/>
              <a:buChar char="•"/>
            </a:pPr>
            <a:r>
              <a:rPr lang="hi-IN" dirty="0" smtClean="0">
                <a:latin typeface="Garamond" panose="02020404030301010803" pitchFamily="18" charset="0"/>
                <a:cs typeface="Segoe UI Light" pitchFamily="34" charset="0"/>
              </a:rPr>
              <a:t>03 </a:t>
            </a:r>
            <a:r>
              <a:rPr lang="hi-IN" dirty="0">
                <a:latin typeface="Garamond" panose="02020404030301010803" pitchFamily="18" charset="0"/>
                <a:cs typeface="Segoe UI Light" pitchFamily="34" charset="0"/>
              </a:rPr>
              <a:t>वर्षीय एक्शन प्लान</a:t>
            </a:r>
          </a:p>
          <a:p>
            <a:pPr marL="896938" indent="-719138">
              <a:lnSpc>
                <a:spcPts val="3400"/>
              </a:lnSpc>
              <a:buFont typeface="Arial" pitchFamily="34" charset="0"/>
              <a:buChar char="•"/>
            </a:pPr>
            <a:r>
              <a:rPr lang="hi-IN" dirty="0" smtClean="0">
                <a:latin typeface="Garamond" panose="02020404030301010803" pitchFamily="18" charset="0"/>
                <a:cs typeface="Segoe UI Light" pitchFamily="34" charset="0"/>
              </a:rPr>
              <a:t>बेसलाइन </a:t>
            </a:r>
            <a:r>
              <a:rPr lang="hi-IN" dirty="0">
                <a:latin typeface="Garamond" panose="02020404030301010803" pitchFamily="18" charset="0"/>
                <a:cs typeface="Segoe UI Light" pitchFamily="34" charset="0"/>
              </a:rPr>
              <a:t>इंडीकेटर्स के साथ-साथ राज्य स्तरीय इंडीकेटर्स</a:t>
            </a:r>
          </a:p>
          <a:p>
            <a:pPr marL="896938" indent="-719138">
              <a:lnSpc>
                <a:spcPts val="3400"/>
              </a:lnSpc>
              <a:buFont typeface="Arial" pitchFamily="34" charset="0"/>
              <a:buChar char="•"/>
            </a:pPr>
            <a:r>
              <a:rPr lang="hi-IN" dirty="0" smtClean="0">
                <a:latin typeface="Garamond" panose="02020404030301010803" pitchFamily="18" charset="0"/>
                <a:cs typeface="Segoe UI Light" pitchFamily="34" charset="0"/>
              </a:rPr>
              <a:t>टास्क </a:t>
            </a:r>
            <a:r>
              <a:rPr lang="hi-IN" dirty="0">
                <a:latin typeface="Garamond" panose="02020404030301010803" pitchFamily="18" charset="0"/>
                <a:cs typeface="Segoe UI Light" pitchFamily="34" charset="0"/>
              </a:rPr>
              <a:t>फोर्स का गठन</a:t>
            </a:r>
          </a:p>
          <a:p>
            <a:pPr marL="896938" indent="-719138">
              <a:lnSpc>
                <a:spcPts val="3400"/>
              </a:lnSpc>
              <a:buFont typeface="Arial" pitchFamily="34" charset="0"/>
              <a:buChar char="•"/>
            </a:pPr>
            <a:r>
              <a:rPr lang="hi-IN" dirty="0" smtClean="0">
                <a:latin typeface="Garamond" panose="02020404030301010803" pitchFamily="18" charset="0"/>
                <a:cs typeface="Segoe UI Light" pitchFamily="34" charset="0"/>
              </a:rPr>
              <a:t>क्षमता संवर्द्धन</a:t>
            </a:r>
            <a:endParaRPr lang="en-US" dirty="0" smtClean="0">
              <a:latin typeface="Garamond" panose="02020404030301010803" pitchFamily="18" charset="0"/>
              <a:cs typeface="Segoe UI Light" pitchFamily="34" charset="0"/>
            </a:endParaRPr>
          </a:p>
          <a:p>
            <a:pPr marL="896938" indent="-719138">
              <a:lnSpc>
                <a:spcPts val="3400"/>
              </a:lnSpc>
              <a:buFont typeface="Arial" pitchFamily="34" charset="0"/>
              <a:buChar char="•"/>
            </a:pPr>
            <a:r>
              <a:rPr lang="hi-IN" dirty="0">
                <a:latin typeface="Garamond" panose="02020404030301010803" pitchFamily="18" charset="0"/>
                <a:cs typeface="Segoe UI Light" pitchFamily="34" charset="0"/>
              </a:rPr>
              <a:t>एस0डी0जी0 लक्ष्यों की प्राप्ति हेतु </a:t>
            </a:r>
            <a:r>
              <a:rPr lang="hi-IN" dirty="0" smtClean="0">
                <a:latin typeface="Garamond" panose="02020404030301010803" pitchFamily="18" charset="0"/>
                <a:cs typeface="Segoe UI Light" pitchFamily="34" charset="0"/>
              </a:rPr>
              <a:t>पंचायत </a:t>
            </a:r>
            <a:r>
              <a:rPr lang="hi-IN" dirty="0">
                <a:latin typeface="Garamond" panose="02020404030301010803" pitchFamily="18" charset="0"/>
                <a:cs typeface="Segoe UI Light" pitchFamily="34" charset="0"/>
              </a:rPr>
              <a:t>स्तर पर </a:t>
            </a:r>
            <a:r>
              <a:rPr lang="hi-IN" dirty="0" smtClean="0">
                <a:latin typeface="Garamond" panose="02020404030301010803" pitchFamily="18" charset="0"/>
                <a:cs typeface="Segoe UI Light" pitchFamily="34" charset="0"/>
              </a:rPr>
              <a:t>की </a:t>
            </a:r>
            <a:r>
              <a:rPr lang="hi-IN" dirty="0">
                <a:latin typeface="Garamond" panose="02020404030301010803" pitchFamily="18" charset="0"/>
                <a:cs typeface="Segoe UI Light" pitchFamily="34" charset="0"/>
              </a:rPr>
              <a:t>जाने वाली गतिविधियों से सम्बन्धित पुस्तिका का विकास </a:t>
            </a:r>
            <a:r>
              <a:rPr lang="en-US" sz="2200" dirty="0" smtClean="0">
                <a:latin typeface="Garamond" panose="02020404030301010803" pitchFamily="18" charset="0"/>
                <a:cs typeface="Segoe UI Light" pitchFamily="34" charset="0"/>
              </a:rPr>
              <a:t/>
            </a:r>
            <a:br>
              <a:rPr lang="en-US" sz="2200" dirty="0" smtClean="0">
                <a:latin typeface="Garamond" panose="02020404030301010803" pitchFamily="18" charset="0"/>
                <a:cs typeface="Segoe UI Light" pitchFamily="34" charset="0"/>
              </a:rPr>
            </a:br>
            <a:endParaRPr lang="hi-IN" sz="2200" dirty="0" smtClean="0">
              <a:latin typeface="Garamond" panose="02020404030301010803" pitchFamily="18" charset="0"/>
              <a:cs typeface="Segoe UI Light" pitchFamily="34" charset="0"/>
            </a:endParaRPr>
          </a:p>
        </p:txBody>
      </p:sp>
    </p:spTree>
    <p:extLst>
      <p:ext uri="{BB962C8B-B14F-4D97-AF65-F5344CB8AC3E}">
        <p14:creationId xmlns:p14="http://schemas.microsoft.com/office/powerpoint/2010/main" val="1957096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2300</TotalTime>
  <Words>1285</Words>
  <Application>Microsoft Office PowerPoint</Application>
  <PresentationFormat>On-screen Show (4:3)</PresentationFormat>
  <Paragraphs>214</Paragraphs>
  <Slides>22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Aparajita</vt:lpstr>
      <vt:lpstr>Arial</vt:lpstr>
      <vt:lpstr>Avenir Next Condensed</vt:lpstr>
      <vt:lpstr>Calibri</vt:lpstr>
      <vt:lpstr>Garamond</vt:lpstr>
      <vt:lpstr>Kruti Dev 010</vt:lpstr>
      <vt:lpstr>Mangal</vt:lpstr>
      <vt:lpstr>Segoe UI Light</vt:lpstr>
      <vt:lpstr>Wingdings</vt:lpstr>
      <vt:lpstr>Office Theme</vt:lpstr>
      <vt:lpstr>उत्तर प्रदेश  विज़न 2030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Uttar Pradesh Vision 2030</dc:title>
  <dc:creator>Ajay K Singh</dc:creator>
  <cp:lastModifiedBy>Admin</cp:lastModifiedBy>
  <cp:revision>171</cp:revision>
  <cp:lastPrinted>2019-09-09T09:25:06Z</cp:lastPrinted>
  <dcterms:created xsi:type="dcterms:W3CDTF">2016-11-12T04:28:45Z</dcterms:created>
  <dcterms:modified xsi:type="dcterms:W3CDTF">2019-09-15T11:33:02Z</dcterms:modified>
</cp:coreProperties>
</file>