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6"/>
  </p:notesMasterIdLst>
  <p:handoutMasterIdLst>
    <p:handoutMasterId r:id="rId87"/>
  </p:handoutMasterIdLst>
  <p:sldIdLst>
    <p:sldId id="264" r:id="rId2"/>
    <p:sldId id="693" r:id="rId3"/>
    <p:sldId id="573" r:id="rId4"/>
    <p:sldId id="574" r:id="rId5"/>
    <p:sldId id="576" r:id="rId6"/>
    <p:sldId id="575" r:id="rId7"/>
    <p:sldId id="663" r:id="rId8"/>
    <p:sldId id="664" r:id="rId9"/>
    <p:sldId id="665" r:id="rId10"/>
    <p:sldId id="666" r:id="rId11"/>
    <p:sldId id="578" r:id="rId12"/>
    <p:sldId id="579" r:id="rId13"/>
    <p:sldId id="580" r:id="rId14"/>
    <p:sldId id="581" r:id="rId15"/>
    <p:sldId id="582" r:id="rId16"/>
    <p:sldId id="583" r:id="rId17"/>
    <p:sldId id="584" r:id="rId18"/>
    <p:sldId id="585" r:id="rId19"/>
    <p:sldId id="586" r:id="rId20"/>
    <p:sldId id="694" r:id="rId21"/>
    <p:sldId id="695" r:id="rId22"/>
    <p:sldId id="691" r:id="rId23"/>
    <p:sldId id="667" r:id="rId24"/>
    <p:sldId id="587" r:id="rId25"/>
    <p:sldId id="672" r:id="rId26"/>
    <p:sldId id="673" r:id="rId27"/>
    <p:sldId id="671" r:id="rId28"/>
    <p:sldId id="678" r:id="rId29"/>
    <p:sldId id="685" r:id="rId30"/>
    <p:sldId id="786" r:id="rId31"/>
    <p:sldId id="788" r:id="rId32"/>
    <p:sldId id="789" r:id="rId33"/>
    <p:sldId id="790" r:id="rId34"/>
    <p:sldId id="791" r:id="rId35"/>
    <p:sldId id="792" r:id="rId36"/>
    <p:sldId id="793" r:id="rId37"/>
    <p:sldId id="794" r:id="rId38"/>
    <p:sldId id="795" r:id="rId39"/>
    <p:sldId id="797" r:id="rId40"/>
    <p:sldId id="787" r:id="rId41"/>
    <p:sldId id="750" r:id="rId42"/>
    <p:sldId id="777" r:id="rId43"/>
    <p:sldId id="775" r:id="rId44"/>
    <p:sldId id="776" r:id="rId45"/>
    <p:sldId id="737" r:id="rId46"/>
    <p:sldId id="741" r:id="rId47"/>
    <p:sldId id="779" r:id="rId48"/>
    <p:sldId id="780" r:id="rId49"/>
    <p:sldId id="740" r:id="rId50"/>
    <p:sldId id="778" r:id="rId51"/>
    <p:sldId id="756" r:id="rId52"/>
    <p:sldId id="798" r:id="rId53"/>
    <p:sldId id="799" r:id="rId54"/>
    <p:sldId id="761" r:id="rId55"/>
    <p:sldId id="767" r:id="rId56"/>
    <p:sldId id="768" r:id="rId57"/>
    <p:sldId id="769" r:id="rId58"/>
    <p:sldId id="592" r:id="rId59"/>
    <p:sldId id="593" r:id="rId60"/>
    <p:sldId id="594" r:id="rId61"/>
    <p:sldId id="595" r:id="rId62"/>
    <p:sldId id="596" r:id="rId63"/>
    <p:sldId id="597" r:id="rId64"/>
    <p:sldId id="599" r:id="rId65"/>
    <p:sldId id="800" r:id="rId66"/>
    <p:sldId id="613" r:id="rId67"/>
    <p:sldId id="614" r:id="rId68"/>
    <p:sldId id="615" r:id="rId69"/>
    <p:sldId id="616" r:id="rId70"/>
    <p:sldId id="617" r:id="rId71"/>
    <p:sldId id="618" r:id="rId72"/>
    <p:sldId id="619" r:id="rId73"/>
    <p:sldId id="620" r:id="rId74"/>
    <p:sldId id="621" r:id="rId75"/>
    <p:sldId id="622" r:id="rId76"/>
    <p:sldId id="623" r:id="rId77"/>
    <p:sldId id="624" r:id="rId78"/>
    <p:sldId id="625" r:id="rId79"/>
    <p:sldId id="626" r:id="rId80"/>
    <p:sldId id="627" r:id="rId81"/>
    <p:sldId id="628" r:id="rId82"/>
    <p:sldId id="629" r:id="rId83"/>
    <p:sldId id="630" r:id="rId84"/>
    <p:sldId id="631" r:id="rId85"/>
  </p:sldIdLst>
  <p:sldSz cx="9144000" cy="6858000" type="screen4x3"/>
  <p:notesSz cx="6662738" cy="9906000"/>
  <p:defaultTextStyle>
    <a:defPPr>
      <a:defRPr lang="en-US"/>
    </a:defPPr>
    <a:lvl1pPr algn="l" rtl="0" fontAlgn="base">
      <a:spcBef>
        <a:spcPct val="20000"/>
      </a:spcBef>
      <a:spcAft>
        <a:spcPct val="0"/>
      </a:spcAft>
      <a:buChar char="•"/>
      <a:defRPr sz="2000" kern="1200">
        <a:solidFill>
          <a:srgbClr val="000099"/>
        </a:solidFill>
        <a:latin typeface="Arial" pitchFamily="34" charset="0"/>
        <a:ea typeface="+mn-ea"/>
        <a:cs typeface="+mn-cs"/>
      </a:defRPr>
    </a:lvl1pPr>
    <a:lvl2pPr marL="457200" algn="l" rtl="0" fontAlgn="base">
      <a:spcBef>
        <a:spcPct val="20000"/>
      </a:spcBef>
      <a:spcAft>
        <a:spcPct val="0"/>
      </a:spcAft>
      <a:buChar char="•"/>
      <a:defRPr sz="2000" kern="1200">
        <a:solidFill>
          <a:srgbClr val="000099"/>
        </a:solidFill>
        <a:latin typeface="Arial" pitchFamily="34" charset="0"/>
        <a:ea typeface="+mn-ea"/>
        <a:cs typeface="+mn-cs"/>
      </a:defRPr>
    </a:lvl2pPr>
    <a:lvl3pPr marL="914400" algn="l" rtl="0" fontAlgn="base">
      <a:spcBef>
        <a:spcPct val="20000"/>
      </a:spcBef>
      <a:spcAft>
        <a:spcPct val="0"/>
      </a:spcAft>
      <a:buChar char="•"/>
      <a:defRPr sz="2000" kern="1200">
        <a:solidFill>
          <a:srgbClr val="000099"/>
        </a:solidFill>
        <a:latin typeface="Arial" pitchFamily="34" charset="0"/>
        <a:ea typeface="+mn-ea"/>
        <a:cs typeface="+mn-cs"/>
      </a:defRPr>
    </a:lvl3pPr>
    <a:lvl4pPr marL="1371600" algn="l" rtl="0" fontAlgn="base">
      <a:spcBef>
        <a:spcPct val="20000"/>
      </a:spcBef>
      <a:spcAft>
        <a:spcPct val="0"/>
      </a:spcAft>
      <a:buChar char="•"/>
      <a:defRPr sz="2000" kern="1200">
        <a:solidFill>
          <a:srgbClr val="000099"/>
        </a:solidFill>
        <a:latin typeface="Arial" pitchFamily="34" charset="0"/>
        <a:ea typeface="+mn-ea"/>
        <a:cs typeface="+mn-cs"/>
      </a:defRPr>
    </a:lvl4pPr>
    <a:lvl5pPr marL="1828800" algn="l" rtl="0" fontAlgn="base">
      <a:spcBef>
        <a:spcPct val="20000"/>
      </a:spcBef>
      <a:spcAft>
        <a:spcPct val="0"/>
      </a:spcAft>
      <a:buChar char="•"/>
      <a:defRPr sz="2000" kern="1200">
        <a:solidFill>
          <a:srgbClr val="000099"/>
        </a:solidFill>
        <a:latin typeface="Arial" pitchFamily="34" charset="0"/>
        <a:ea typeface="+mn-ea"/>
        <a:cs typeface="+mn-cs"/>
      </a:defRPr>
    </a:lvl5pPr>
    <a:lvl6pPr marL="2286000" algn="l" defTabSz="914400" rtl="0" eaLnBrk="1" latinLnBrk="0" hangingPunct="1">
      <a:defRPr sz="2000" kern="1200">
        <a:solidFill>
          <a:srgbClr val="000099"/>
        </a:solidFill>
        <a:latin typeface="Arial" pitchFamily="34" charset="0"/>
        <a:ea typeface="+mn-ea"/>
        <a:cs typeface="+mn-cs"/>
      </a:defRPr>
    </a:lvl6pPr>
    <a:lvl7pPr marL="2743200" algn="l" defTabSz="914400" rtl="0" eaLnBrk="1" latinLnBrk="0" hangingPunct="1">
      <a:defRPr sz="2000" kern="1200">
        <a:solidFill>
          <a:srgbClr val="000099"/>
        </a:solidFill>
        <a:latin typeface="Arial" pitchFamily="34" charset="0"/>
        <a:ea typeface="+mn-ea"/>
        <a:cs typeface="+mn-cs"/>
      </a:defRPr>
    </a:lvl7pPr>
    <a:lvl8pPr marL="3200400" algn="l" defTabSz="914400" rtl="0" eaLnBrk="1" latinLnBrk="0" hangingPunct="1">
      <a:defRPr sz="2000" kern="1200">
        <a:solidFill>
          <a:srgbClr val="000099"/>
        </a:solidFill>
        <a:latin typeface="Arial" pitchFamily="34" charset="0"/>
        <a:ea typeface="+mn-ea"/>
        <a:cs typeface="+mn-cs"/>
      </a:defRPr>
    </a:lvl8pPr>
    <a:lvl9pPr marL="3657600" algn="l" defTabSz="914400" rtl="0" eaLnBrk="1" latinLnBrk="0" hangingPunct="1">
      <a:defRPr sz="2000" kern="1200">
        <a:solidFill>
          <a:srgbClr val="000099"/>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28">
          <p15:clr>
            <a:srgbClr val="A4A3A4"/>
          </p15:clr>
        </p15:guide>
      </p15:sldGuideLst>
    </p:ext>
    <p:ext uri="{2D200454-40CA-4A62-9FC3-DE9A4176ACB9}">
      <p15:notesGuideLst xmlns:p15="http://schemas.microsoft.com/office/powerpoint/2012/main">
        <p15:guide id="1" orient="horz" pos="3120" userDrawn="1">
          <p15:clr>
            <a:srgbClr val="A4A3A4"/>
          </p15:clr>
        </p15:guide>
        <p15:guide id="2" pos="209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00"/>
    <a:srgbClr val="1B02B2"/>
    <a:srgbClr val="5262FA"/>
    <a:srgbClr val="FF0066"/>
    <a:srgbClr val="660066"/>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1" autoAdjust="0"/>
    <p:restoredTop sz="97694" autoAdjust="0"/>
  </p:normalViewPr>
  <p:slideViewPr>
    <p:cSldViewPr>
      <p:cViewPr varScale="1">
        <p:scale>
          <a:sx n="78" d="100"/>
          <a:sy n="78" d="100"/>
        </p:scale>
        <p:origin x="1522" y="77"/>
      </p:cViewPr>
      <p:guideLst>
        <p:guide orient="horz" pos="2160"/>
        <p:guide pos="29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1392" y="-108"/>
      </p:cViewPr>
      <p:guideLst>
        <p:guide orient="horz" pos="3120"/>
        <p:guide pos="209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oleObject" Target="file:///D:\INSTALLED%20CAPACITY\installed%20capacity.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D:\INSTALLED%20CAPACITY\installed%20capacity.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dirty="0"/>
              <a:t>Total Installed Capacity (MW)</a:t>
            </a:r>
          </a:p>
        </c:rich>
      </c:tx>
      <c:layout>
        <c:manualLayout>
          <c:xMode val="edge"/>
          <c:yMode val="edge"/>
          <c:x val="0.5918483747223906"/>
          <c:y val="9.922479005069644E-2"/>
        </c:manualLayout>
      </c:layout>
      <c:overlay val="0"/>
    </c:title>
    <c:autoTitleDeleted val="0"/>
    <c:plotArea>
      <c:layout>
        <c:manualLayout>
          <c:layoutTarget val="inner"/>
          <c:xMode val="edge"/>
          <c:yMode val="edge"/>
          <c:x val="0.18001349477541725"/>
          <c:y val="7.5064465187171234E-2"/>
          <c:w val="0.47557451966548875"/>
          <c:h val="0.79188674571010675"/>
        </c:manualLayout>
      </c:layout>
      <c:pieChart>
        <c:varyColors val="1"/>
        <c:ser>
          <c:idx val="0"/>
          <c:order val="0"/>
          <c:tx>
            <c:strRef>
              <c:f>'September 2019'!$B$21</c:f>
              <c:strCache>
                <c:ptCount val="1"/>
                <c:pt idx="0">
                  <c:v>Installed Capacity (MW)</c:v>
                </c:pt>
              </c:strCache>
            </c:strRef>
          </c:tx>
          <c:dLbls>
            <c:spPr>
              <a:noFill/>
              <a:ln>
                <a:noFill/>
              </a:ln>
              <a:effectLst/>
            </c:spPr>
            <c:txPr>
              <a:bodyPr/>
              <a:lstStyle/>
              <a:p>
                <a:pPr>
                  <a:defRPr sz="1100"/>
                </a:pPr>
                <a:endParaRPr lang="en-US"/>
              </a:p>
            </c:txPr>
            <c:showLegendKey val="0"/>
            <c:showVal val="1"/>
            <c:showCatName val="0"/>
            <c:showSerName val="0"/>
            <c:showPercent val="1"/>
            <c:showBubbleSize val="0"/>
            <c:showLeaderLines val="1"/>
            <c:extLst>
              <c:ext xmlns:c15="http://schemas.microsoft.com/office/drawing/2012/chart" uri="{CE6537A1-D6FC-4f65-9D91-7224C49458BB}"/>
            </c:extLst>
          </c:dLbls>
          <c:cat>
            <c:strRef>
              <c:f>'September 2019'!$A$22:$A$25</c:f>
              <c:strCache>
                <c:ptCount val="4"/>
                <c:pt idx="0">
                  <c:v>Thermal</c:v>
                </c:pt>
                <c:pt idx="1">
                  <c:v>Nuclear </c:v>
                </c:pt>
                <c:pt idx="2">
                  <c:v>Hydro </c:v>
                </c:pt>
                <c:pt idx="3">
                  <c:v>Renewables</c:v>
                </c:pt>
              </c:strCache>
            </c:strRef>
          </c:cat>
          <c:val>
            <c:numRef>
              <c:f>'September 2019'!$B$22:$B$25</c:f>
              <c:numCache>
                <c:formatCode>General</c:formatCode>
                <c:ptCount val="4"/>
                <c:pt idx="0">
                  <c:v>228601.42</c:v>
                </c:pt>
                <c:pt idx="1">
                  <c:v>6780</c:v>
                </c:pt>
                <c:pt idx="2">
                  <c:v>45399.22</c:v>
                </c:pt>
                <c:pt idx="3">
                  <c:v>81339.37999999999</c:v>
                </c:pt>
              </c:numCache>
            </c:numRef>
          </c:val>
          <c:extLst>
            <c:ext xmlns:c16="http://schemas.microsoft.com/office/drawing/2014/chart" uri="{C3380CC4-5D6E-409C-BE32-E72D297353CC}">
              <c16:uniqueId val="{00000000-6229-4751-B561-E510FE026CBB}"/>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6592536509859344"/>
          <c:y val="0.27393985245846669"/>
          <c:w val="0.17878893629916373"/>
          <c:h val="0.36871385074547181"/>
        </c:manualLayout>
      </c:layout>
      <c:overlay val="0"/>
      <c:txPr>
        <a:bodyPr/>
        <a:lstStyle/>
        <a:p>
          <a:pPr>
            <a:defRPr sz="11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a:t>RE Installed Capacity (MW)</a:t>
            </a:r>
          </a:p>
        </c:rich>
      </c:tx>
      <c:layout>
        <c:manualLayout>
          <c:xMode val="edge"/>
          <c:yMode val="edge"/>
          <c:x val="0.59855149577692424"/>
          <c:y val="4.6296331860956406E-2"/>
        </c:manualLayout>
      </c:layout>
      <c:overlay val="0"/>
    </c:title>
    <c:autoTitleDeleted val="0"/>
    <c:plotArea>
      <c:layout>
        <c:manualLayout>
          <c:layoutTarget val="inner"/>
          <c:xMode val="edge"/>
          <c:yMode val="edge"/>
          <c:x val="0.10582264295614734"/>
          <c:y val="0.14796004666083407"/>
          <c:w val="0.54023669084375203"/>
          <c:h val="0.85203984117369946"/>
        </c:manualLayout>
      </c:layout>
      <c:pieChart>
        <c:varyColors val="1"/>
        <c:ser>
          <c:idx val="0"/>
          <c:order val="0"/>
          <c:tx>
            <c:strRef>
              <c:f>'September 2019'!$D$8</c:f>
              <c:strCache>
                <c:ptCount val="1"/>
                <c:pt idx="0">
                  <c:v>Installed Capacity (MW)</c:v>
                </c:pt>
              </c:strCache>
            </c:strRef>
          </c:tx>
          <c:dLbls>
            <c:spPr>
              <a:noFill/>
              <a:ln>
                <a:noFill/>
              </a:ln>
              <a:effectLst/>
            </c:spPr>
            <c:txPr>
              <a:bodyPr/>
              <a:lstStyle/>
              <a:p>
                <a:pPr>
                  <a:defRPr sz="1100"/>
                </a:pPr>
                <a:endParaRPr lang="en-US"/>
              </a:p>
            </c:txPr>
            <c:showLegendKey val="0"/>
            <c:showVal val="1"/>
            <c:showCatName val="0"/>
            <c:showSerName val="0"/>
            <c:showPercent val="1"/>
            <c:showBubbleSize val="0"/>
            <c:showLeaderLines val="1"/>
            <c:extLst>
              <c:ext xmlns:c15="http://schemas.microsoft.com/office/drawing/2012/chart" uri="{CE6537A1-D6FC-4f65-9D91-7224C49458BB}"/>
            </c:extLst>
          </c:dLbls>
          <c:cat>
            <c:strRef>
              <c:f>'September 2019'!$A$9:$A$14</c:f>
              <c:strCache>
                <c:ptCount val="6"/>
                <c:pt idx="0">
                  <c:v>Solar (as on Sept,19)</c:v>
                </c:pt>
                <c:pt idx="1">
                  <c:v>Wind (as on Sept,19)</c:v>
                </c:pt>
                <c:pt idx="2">
                  <c:v>Biomass /Cogen</c:v>
                </c:pt>
                <c:pt idx="3">
                  <c:v>Waste to Energy</c:v>
                </c:pt>
                <c:pt idx="4">
                  <c:v>Small Hydro </c:v>
                </c:pt>
                <c:pt idx="5">
                  <c:v>Others</c:v>
                </c:pt>
              </c:strCache>
            </c:strRef>
          </c:cat>
          <c:val>
            <c:numRef>
              <c:f>'September 2019'!$D$9:$D$14</c:f>
              <c:numCache>
                <c:formatCode>General</c:formatCode>
                <c:ptCount val="6"/>
                <c:pt idx="0">
                  <c:v>30708.85</c:v>
                </c:pt>
                <c:pt idx="1">
                  <c:v>36750.42</c:v>
                </c:pt>
                <c:pt idx="2">
                  <c:v>9131.5</c:v>
                </c:pt>
                <c:pt idx="3">
                  <c:v>139.80000000000001</c:v>
                </c:pt>
                <c:pt idx="4">
                  <c:v>4608.8100000000004</c:v>
                </c:pt>
                <c:pt idx="5">
                  <c:v>0</c:v>
                </c:pt>
              </c:numCache>
            </c:numRef>
          </c:val>
          <c:extLst>
            <c:ext xmlns:c16="http://schemas.microsoft.com/office/drawing/2014/chart" uri="{C3380CC4-5D6E-409C-BE32-E72D297353CC}">
              <c16:uniqueId val="{00000000-5DDC-4257-A836-D84FFB06AFA7}"/>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7271113590365237"/>
          <c:y val="0.2422783432558735"/>
          <c:w val="0.20185743811996251"/>
          <c:h val="0.62916266564240442"/>
        </c:manualLayout>
      </c:layout>
      <c:overlay val="0"/>
      <c:txPr>
        <a:bodyPr/>
        <a:lstStyle/>
        <a:p>
          <a:pPr>
            <a:defRPr sz="1100"/>
          </a:pPr>
          <a:endParaRPr lang="en-US"/>
        </a:p>
      </c:txPr>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0642" name="Rectangle 2"/>
          <p:cNvSpPr>
            <a:spLocks noGrp="1" noChangeArrowheads="1"/>
          </p:cNvSpPr>
          <p:nvPr>
            <p:ph type="hdr" sz="quarter"/>
          </p:nvPr>
        </p:nvSpPr>
        <p:spPr bwMode="auto">
          <a:xfrm>
            <a:off x="0" y="0"/>
            <a:ext cx="2887913" cy="495776"/>
          </a:xfrm>
          <a:prstGeom prst="rect">
            <a:avLst/>
          </a:prstGeom>
          <a:noFill/>
          <a:ln w="9525">
            <a:noFill/>
            <a:miter lim="800000"/>
            <a:headEnd/>
            <a:tailEnd/>
          </a:ln>
          <a:effectLst/>
        </p:spPr>
        <p:txBody>
          <a:bodyPr vert="horz" wrap="square" lIns="90580" tIns="45290" rIns="90580" bIns="45290" numCol="1" anchor="t" anchorCtr="0" compatLnSpc="1">
            <a:prstTxWarp prst="textNoShape">
              <a:avLst/>
            </a:prstTxWarp>
          </a:bodyPr>
          <a:lstStyle>
            <a:lvl1pPr eaLnBrk="0" hangingPunct="0">
              <a:spcBef>
                <a:spcPct val="0"/>
              </a:spcBef>
              <a:buFontTx/>
              <a:buNone/>
              <a:defRPr sz="1200">
                <a:solidFill>
                  <a:schemeClr val="tx1"/>
                </a:solidFill>
                <a:latin typeface="Times" pitchFamily="18" charset="0"/>
              </a:defRPr>
            </a:lvl1pPr>
          </a:lstStyle>
          <a:p>
            <a:endParaRPr lang="en-US"/>
          </a:p>
        </p:txBody>
      </p:sp>
      <p:sp>
        <p:nvSpPr>
          <p:cNvPr id="240643" name="Rectangle 3"/>
          <p:cNvSpPr>
            <a:spLocks noGrp="1" noChangeArrowheads="1"/>
          </p:cNvSpPr>
          <p:nvPr>
            <p:ph type="dt" sz="quarter" idx="1"/>
          </p:nvPr>
        </p:nvSpPr>
        <p:spPr bwMode="auto">
          <a:xfrm>
            <a:off x="3773270" y="0"/>
            <a:ext cx="2887913" cy="495776"/>
          </a:xfrm>
          <a:prstGeom prst="rect">
            <a:avLst/>
          </a:prstGeom>
          <a:noFill/>
          <a:ln w="9525">
            <a:noFill/>
            <a:miter lim="800000"/>
            <a:headEnd/>
            <a:tailEnd/>
          </a:ln>
          <a:effectLst/>
        </p:spPr>
        <p:txBody>
          <a:bodyPr vert="horz" wrap="square" lIns="90580" tIns="45290" rIns="90580" bIns="45290" numCol="1" anchor="t" anchorCtr="0" compatLnSpc="1">
            <a:prstTxWarp prst="textNoShape">
              <a:avLst/>
            </a:prstTxWarp>
          </a:bodyPr>
          <a:lstStyle>
            <a:lvl1pPr algn="r" eaLnBrk="0" hangingPunct="0">
              <a:spcBef>
                <a:spcPct val="0"/>
              </a:spcBef>
              <a:buFontTx/>
              <a:buNone/>
              <a:defRPr sz="1200">
                <a:solidFill>
                  <a:schemeClr val="tx1"/>
                </a:solidFill>
                <a:latin typeface="Times" pitchFamily="18" charset="0"/>
              </a:defRPr>
            </a:lvl1pPr>
          </a:lstStyle>
          <a:p>
            <a:endParaRPr lang="en-US"/>
          </a:p>
        </p:txBody>
      </p:sp>
      <p:sp>
        <p:nvSpPr>
          <p:cNvPr id="240644" name="Rectangle 4"/>
          <p:cNvSpPr>
            <a:spLocks noGrp="1" noChangeArrowheads="1"/>
          </p:cNvSpPr>
          <p:nvPr>
            <p:ph type="ftr" sz="quarter" idx="2"/>
          </p:nvPr>
        </p:nvSpPr>
        <p:spPr bwMode="auto">
          <a:xfrm>
            <a:off x="0" y="9408641"/>
            <a:ext cx="2887913" cy="495776"/>
          </a:xfrm>
          <a:prstGeom prst="rect">
            <a:avLst/>
          </a:prstGeom>
          <a:noFill/>
          <a:ln w="9525">
            <a:noFill/>
            <a:miter lim="800000"/>
            <a:headEnd/>
            <a:tailEnd/>
          </a:ln>
          <a:effectLst/>
        </p:spPr>
        <p:txBody>
          <a:bodyPr vert="horz" wrap="square" lIns="90580" tIns="45290" rIns="90580" bIns="45290" numCol="1" anchor="b" anchorCtr="0" compatLnSpc="1">
            <a:prstTxWarp prst="textNoShape">
              <a:avLst/>
            </a:prstTxWarp>
          </a:bodyPr>
          <a:lstStyle>
            <a:lvl1pPr eaLnBrk="0" hangingPunct="0">
              <a:spcBef>
                <a:spcPct val="0"/>
              </a:spcBef>
              <a:buFontTx/>
              <a:buNone/>
              <a:defRPr sz="1200">
                <a:solidFill>
                  <a:schemeClr val="tx1"/>
                </a:solidFill>
                <a:latin typeface="Times" pitchFamily="18" charset="0"/>
              </a:defRPr>
            </a:lvl1pPr>
          </a:lstStyle>
          <a:p>
            <a:endParaRPr lang="en-US"/>
          </a:p>
        </p:txBody>
      </p:sp>
      <p:sp>
        <p:nvSpPr>
          <p:cNvPr id="240645" name="Rectangle 5"/>
          <p:cNvSpPr>
            <a:spLocks noGrp="1" noChangeArrowheads="1"/>
          </p:cNvSpPr>
          <p:nvPr>
            <p:ph type="sldNum" sz="quarter" idx="3"/>
          </p:nvPr>
        </p:nvSpPr>
        <p:spPr bwMode="auto">
          <a:xfrm>
            <a:off x="3773270" y="9408641"/>
            <a:ext cx="2887913" cy="495776"/>
          </a:xfrm>
          <a:prstGeom prst="rect">
            <a:avLst/>
          </a:prstGeom>
          <a:noFill/>
          <a:ln w="9525">
            <a:noFill/>
            <a:miter lim="800000"/>
            <a:headEnd/>
            <a:tailEnd/>
          </a:ln>
          <a:effectLst/>
        </p:spPr>
        <p:txBody>
          <a:bodyPr vert="horz" wrap="square" lIns="90580" tIns="45290" rIns="90580" bIns="45290" numCol="1" anchor="b" anchorCtr="0" compatLnSpc="1">
            <a:prstTxWarp prst="textNoShape">
              <a:avLst/>
            </a:prstTxWarp>
          </a:bodyPr>
          <a:lstStyle>
            <a:lvl1pPr algn="r" eaLnBrk="0" hangingPunct="0">
              <a:spcBef>
                <a:spcPct val="0"/>
              </a:spcBef>
              <a:buFontTx/>
              <a:buNone/>
              <a:defRPr sz="1200">
                <a:solidFill>
                  <a:schemeClr val="tx1"/>
                </a:solidFill>
                <a:latin typeface="Times" pitchFamily="18" charset="0"/>
              </a:defRPr>
            </a:lvl1pPr>
          </a:lstStyle>
          <a:p>
            <a:fld id="{BDAB8286-DAB1-4997-AA76-A6115ABBAF65}"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0"/>
            <a:ext cx="2887913" cy="495776"/>
          </a:xfrm>
          <a:prstGeom prst="rect">
            <a:avLst/>
          </a:prstGeom>
          <a:noFill/>
          <a:ln w="9525">
            <a:noFill/>
            <a:miter lim="800000"/>
            <a:headEnd/>
            <a:tailEnd/>
          </a:ln>
          <a:effectLst/>
        </p:spPr>
        <p:txBody>
          <a:bodyPr vert="horz" wrap="square" lIns="90580" tIns="45290" rIns="90580" bIns="45290" numCol="1" anchor="t" anchorCtr="0" compatLnSpc="1">
            <a:prstTxWarp prst="textNoShape">
              <a:avLst/>
            </a:prstTxWarp>
          </a:bodyPr>
          <a:lstStyle>
            <a:lvl1pPr eaLnBrk="0" hangingPunct="0">
              <a:spcBef>
                <a:spcPct val="0"/>
              </a:spcBef>
              <a:buFontTx/>
              <a:buNone/>
              <a:defRPr sz="1200">
                <a:solidFill>
                  <a:schemeClr val="tx1"/>
                </a:solidFill>
                <a:latin typeface="Times" pitchFamily="18" charset="0"/>
              </a:defRPr>
            </a:lvl1pPr>
          </a:lstStyle>
          <a:p>
            <a:endParaRPr lang="en-US"/>
          </a:p>
        </p:txBody>
      </p:sp>
      <p:sp>
        <p:nvSpPr>
          <p:cNvPr id="117763" name="Rectangle 3"/>
          <p:cNvSpPr>
            <a:spLocks noGrp="1" noChangeArrowheads="1"/>
          </p:cNvSpPr>
          <p:nvPr>
            <p:ph type="dt" idx="1"/>
          </p:nvPr>
        </p:nvSpPr>
        <p:spPr bwMode="auto">
          <a:xfrm>
            <a:off x="3773270" y="0"/>
            <a:ext cx="2887913" cy="495776"/>
          </a:xfrm>
          <a:prstGeom prst="rect">
            <a:avLst/>
          </a:prstGeom>
          <a:noFill/>
          <a:ln w="9525">
            <a:noFill/>
            <a:miter lim="800000"/>
            <a:headEnd/>
            <a:tailEnd/>
          </a:ln>
          <a:effectLst/>
        </p:spPr>
        <p:txBody>
          <a:bodyPr vert="horz" wrap="square" lIns="90580" tIns="45290" rIns="90580" bIns="45290" numCol="1" anchor="t" anchorCtr="0" compatLnSpc="1">
            <a:prstTxWarp prst="textNoShape">
              <a:avLst/>
            </a:prstTxWarp>
          </a:bodyPr>
          <a:lstStyle>
            <a:lvl1pPr algn="r" eaLnBrk="0" hangingPunct="0">
              <a:spcBef>
                <a:spcPct val="0"/>
              </a:spcBef>
              <a:buFontTx/>
              <a:buNone/>
              <a:defRPr sz="1200">
                <a:solidFill>
                  <a:schemeClr val="tx1"/>
                </a:solidFill>
                <a:latin typeface="Times" pitchFamily="18" charset="0"/>
              </a:defRPr>
            </a:lvl1pPr>
          </a:lstStyle>
          <a:p>
            <a:endParaRPr lang="en-US"/>
          </a:p>
        </p:txBody>
      </p:sp>
      <p:sp>
        <p:nvSpPr>
          <p:cNvPr id="117764" name="Rectangle 4"/>
          <p:cNvSpPr>
            <a:spLocks noGrp="1" noRot="1" noChangeAspect="1" noChangeArrowheads="1" noTextEdit="1"/>
          </p:cNvSpPr>
          <p:nvPr>
            <p:ph type="sldImg" idx="2"/>
          </p:nvPr>
        </p:nvSpPr>
        <p:spPr bwMode="auto">
          <a:xfrm>
            <a:off x="855663" y="742950"/>
            <a:ext cx="4953000" cy="3714750"/>
          </a:xfrm>
          <a:prstGeom prst="rect">
            <a:avLst/>
          </a:prstGeom>
          <a:noFill/>
          <a:ln w="9525">
            <a:solidFill>
              <a:srgbClr val="000000"/>
            </a:solidFill>
            <a:miter lim="800000"/>
            <a:headEnd/>
            <a:tailEnd/>
          </a:ln>
          <a:effectLst/>
        </p:spPr>
      </p:sp>
      <p:sp>
        <p:nvSpPr>
          <p:cNvPr id="117765" name="Rectangle 5"/>
          <p:cNvSpPr>
            <a:spLocks noGrp="1" noChangeArrowheads="1"/>
          </p:cNvSpPr>
          <p:nvPr>
            <p:ph type="body" sz="quarter" idx="3"/>
          </p:nvPr>
        </p:nvSpPr>
        <p:spPr bwMode="auto">
          <a:xfrm>
            <a:off x="665963" y="4705905"/>
            <a:ext cx="5330813" cy="4457225"/>
          </a:xfrm>
          <a:prstGeom prst="rect">
            <a:avLst/>
          </a:prstGeom>
          <a:noFill/>
          <a:ln w="9525">
            <a:noFill/>
            <a:miter lim="800000"/>
            <a:headEnd/>
            <a:tailEnd/>
          </a:ln>
          <a:effectLst/>
        </p:spPr>
        <p:txBody>
          <a:bodyPr vert="horz" wrap="square" lIns="90580" tIns="45290" rIns="90580" bIns="4529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7766" name="Rectangle 6"/>
          <p:cNvSpPr>
            <a:spLocks noGrp="1" noChangeArrowheads="1"/>
          </p:cNvSpPr>
          <p:nvPr>
            <p:ph type="ftr" sz="quarter" idx="4"/>
          </p:nvPr>
        </p:nvSpPr>
        <p:spPr bwMode="auto">
          <a:xfrm>
            <a:off x="0" y="9408641"/>
            <a:ext cx="2887913" cy="495776"/>
          </a:xfrm>
          <a:prstGeom prst="rect">
            <a:avLst/>
          </a:prstGeom>
          <a:noFill/>
          <a:ln w="9525">
            <a:noFill/>
            <a:miter lim="800000"/>
            <a:headEnd/>
            <a:tailEnd/>
          </a:ln>
          <a:effectLst/>
        </p:spPr>
        <p:txBody>
          <a:bodyPr vert="horz" wrap="square" lIns="90580" tIns="45290" rIns="90580" bIns="45290" numCol="1" anchor="b" anchorCtr="0" compatLnSpc="1">
            <a:prstTxWarp prst="textNoShape">
              <a:avLst/>
            </a:prstTxWarp>
          </a:bodyPr>
          <a:lstStyle>
            <a:lvl1pPr eaLnBrk="0" hangingPunct="0">
              <a:spcBef>
                <a:spcPct val="0"/>
              </a:spcBef>
              <a:buFontTx/>
              <a:buNone/>
              <a:defRPr sz="1200">
                <a:solidFill>
                  <a:schemeClr val="tx1"/>
                </a:solidFill>
                <a:latin typeface="Times" pitchFamily="18" charset="0"/>
              </a:defRPr>
            </a:lvl1pPr>
          </a:lstStyle>
          <a:p>
            <a:endParaRPr lang="en-US"/>
          </a:p>
        </p:txBody>
      </p:sp>
      <p:sp>
        <p:nvSpPr>
          <p:cNvPr id="117767" name="Rectangle 7"/>
          <p:cNvSpPr>
            <a:spLocks noGrp="1" noChangeArrowheads="1"/>
          </p:cNvSpPr>
          <p:nvPr>
            <p:ph type="sldNum" sz="quarter" idx="5"/>
          </p:nvPr>
        </p:nvSpPr>
        <p:spPr bwMode="auto">
          <a:xfrm>
            <a:off x="3773270" y="9408641"/>
            <a:ext cx="2887913" cy="495776"/>
          </a:xfrm>
          <a:prstGeom prst="rect">
            <a:avLst/>
          </a:prstGeom>
          <a:noFill/>
          <a:ln w="9525">
            <a:noFill/>
            <a:miter lim="800000"/>
            <a:headEnd/>
            <a:tailEnd/>
          </a:ln>
          <a:effectLst/>
        </p:spPr>
        <p:txBody>
          <a:bodyPr vert="horz" wrap="square" lIns="90580" tIns="45290" rIns="90580" bIns="45290" numCol="1" anchor="b" anchorCtr="0" compatLnSpc="1">
            <a:prstTxWarp prst="textNoShape">
              <a:avLst/>
            </a:prstTxWarp>
          </a:bodyPr>
          <a:lstStyle>
            <a:lvl1pPr algn="r" eaLnBrk="0" hangingPunct="0">
              <a:spcBef>
                <a:spcPct val="0"/>
              </a:spcBef>
              <a:buFontTx/>
              <a:buNone/>
              <a:defRPr sz="1200">
                <a:solidFill>
                  <a:schemeClr val="tx1"/>
                </a:solidFill>
                <a:latin typeface="Times" pitchFamily="18" charset="0"/>
              </a:defRPr>
            </a:lvl1pPr>
          </a:lstStyle>
          <a:p>
            <a:fld id="{1534FE52-EC3C-4DF4-874C-C0AEDC3BDD8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Arial" pitchFamily="34" charset="0"/>
      </a:defRPr>
    </a:lvl1pPr>
    <a:lvl2pPr marL="457200" algn="l" rtl="0" fontAlgn="base">
      <a:spcBef>
        <a:spcPct val="30000"/>
      </a:spcBef>
      <a:spcAft>
        <a:spcPct val="0"/>
      </a:spcAft>
      <a:defRPr sz="1200" kern="1200">
        <a:solidFill>
          <a:schemeClr val="tx1"/>
        </a:solidFill>
        <a:latin typeface="Times" pitchFamily="18" charset="0"/>
        <a:ea typeface="+mn-ea"/>
        <a:cs typeface="Arial" pitchFamily="34" charset="0"/>
      </a:defRPr>
    </a:lvl2pPr>
    <a:lvl3pPr marL="914400" algn="l" rtl="0" fontAlgn="base">
      <a:spcBef>
        <a:spcPct val="30000"/>
      </a:spcBef>
      <a:spcAft>
        <a:spcPct val="0"/>
      </a:spcAft>
      <a:defRPr sz="1200" kern="1200">
        <a:solidFill>
          <a:schemeClr val="tx1"/>
        </a:solidFill>
        <a:latin typeface="Times" pitchFamily="18" charset="0"/>
        <a:ea typeface="+mn-ea"/>
        <a:cs typeface="Arial" pitchFamily="34" charset="0"/>
      </a:defRPr>
    </a:lvl3pPr>
    <a:lvl4pPr marL="1371600" algn="l" rtl="0" fontAlgn="base">
      <a:spcBef>
        <a:spcPct val="30000"/>
      </a:spcBef>
      <a:spcAft>
        <a:spcPct val="0"/>
      </a:spcAft>
      <a:defRPr sz="1200" kern="1200">
        <a:solidFill>
          <a:schemeClr val="tx1"/>
        </a:solidFill>
        <a:latin typeface="Times" pitchFamily="18" charset="0"/>
        <a:ea typeface="+mn-ea"/>
        <a:cs typeface="Arial" pitchFamily="34" charset="0"/>
      </a:defRPr>
    </a:lvl4pPr>
    <a:lvl5pPr marL="1828800" algn="l" rtl="0" fontAlgn="base">
      <a:spcBef>
        <a:spcPct val="30000"/>
      </a:spcBef>
      <a:spcAft>
        <a:spcPct val="0"/>
      </a:spcAft>
      <a:defRPr sz="1200" kern="1200">
        <a:solidFill>
          <a:schemeClr val="tx1"/>
        </a:solidFill>
        <a:latin typeface="Times" pitchFamily="18"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cea.nic.in/reports/monthly/renewable/2019/renewable-08.pdf"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cea.nic.in/reports/monthly/installedcapacity/2019/installed_capacity-09.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6279FD-63F3-4DA6-9C58-C0F71CD5F2FA}" type="slidenum">
              <a:rPr lang="nl-NL"/>
              <a:pPr/>
              <a:t>7</a:t>
            </a:fld>
            <a:endParaRPr lang="nl-NL"/>
          </a:p>
        </p:txBody>
      </p:sp>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18841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http://mnre.gov.in/file-manager/UserFiles/Draft-Wind-Solar-Hybrid-Policy.pdf</a:t>
            </a:r>
          </a:p>
        </p:txBody>
      </p:sp>
      <p:sp>
        <p:nvSpPr>
          <p:cNvPr id="4" name="Slide Number Placeholder 3"/>
          <p:cNvSpPr>
            <a:spLocks noGrp="1"/>
          </p:cNvSpPr>
          <p:nvPr>
            <p:ph type="sldNum" sz="quarter" idx="10"/>
          </p:nvPr>
        </p:nvSpPr>
        <p:spPr/>
        <p:txBody>
          <a:bodyPr/>
          <a:lstStyle/>
          <a:p>
            <a:pPr>
              <a:defRPr/>
            </a:pPr>
            <a:fld id="{0AD32CDE-8D72-4BBB-9582-FE37EF784F3C}" type="slidenum">
              <a:rPr lang="en-US" smtClean="0"/>
              <a:pPr>
                <a:defRPr/>
              </a:pPr>
              <a:t>53</a:t>
            </a:fld>
            <a:endParaRPr lang="en-US"/>
          </a:p>
        </p:txBody>
      </p:sp>
    </p:spTree>
    <p:extLst>
      <p:ext uri="{BB962C8B-B14F-4D97-AF65-F5344CB8AC3E}">
        <p14:creationId xmlns:p14="http://schemas.microsoft.com/office/powerpoint/2010/main" val="2003757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http://pib.nic.in/newsite/PrintRelease.aspx?relid=174832</a:t>
            </a:r>
          </a:p>
        </p:txBody>
      </p:sp>
      <p:sp>
        <p:nvSpPr>
          <p:cNvPr id="4" name="Slide Number Placeholder 3"/>
          <p:cNvSpPr>
            <a:spLocks noGrp="1"/>
          </p:cNvSpPr>
          <p:nvPr>
            <p:ph type="sldNum" sz="quarter" idx="10"/>
          </p:nvPr>
        </p:nvSpPr>
        <p:spPr/>
        <p:txBody>
          <a:bodyPr/>
          <a:lstStyle/>
          <a:p>
            <a:pPr>
              <a:defRPr/>
            </a:pPr>
            <a:fld id="{0AD32CDE-8D72-4BBB-9582-FE37EF784F3C}" type="slidenum">
              <a:rPr lang="en-US" smtClean="0"/>
              <a:pPr>
                <a:defRPr/>
              </a:pPr>
              <a:t>54</a:t>
            </a:fld>
            <a:endParaRPr lang="en-US"/>
          </a:p>
        </p:txBody>
      </p:sp>
    </p:spTree>
    <p:extLst>
      <p:ext uri="{BB962C8B-B14F-4D97-AF65-F5344CB8AC3E}">
        <p14:creationId xmlns:p14="http://schemas.microsoft.com/office/powerpoint/2010/main" val="303713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D2D2C742-9E97-4324-A200-375601C518FB}" type="slidenum">
              <a:rPr lang="en-US"/>
              <a:pPr/>
              <a:t>70</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a:cs typeface="Arial" charset="0"/>
              </a:rPr>
              <a:t>Need to source each of the facts on all these business case slides (in small type at bottom of slide?)</a:t>
            </a:r>
          </a:p>
          <a:p>
            <a:pPr eaLnBrk="1" hangingPunct="1"/>
            <a:r>
              <a:rPr lang="en-US">
                <a:cs typeface="Arial" charset="0"/>
              </a:rPr>
              <a:t>Michael – here are the cites:</a:t>
            </a:r>
          </a:p>
          <a:p>
            <a:pPr eaLnBrk="1" hangingPunct="1"/>
            <a:r>
              <a:rPr lang="en-US">
                <a:latin typeface="Verdana" pitchFamily="34" charset="0"/>
                <a:cs typeface="Times New Roman" pitchFamily="18" charset="0"/>
              </a:rPr>
              <a:t>An October 2003 report to California’s Sustainable Building Task Force confirms that an upfront investment of 0 – 2% in green building design would on average, result in life cycle savings of 20% of the total construction costs – more than ten times the initial investment.</a:t>
            </a:r>
            <a:r>
              <a:rPr lang="en-US">
                <a:cs typeface="Arial" charset="0"/>
              </a:rPr>
              <a:t> </a:t>
            </a:r>
          </a:p>
          <a:p>
            <a:pPr eaLnBrk="1" hangingPunct="1"/>
            <a:r>
              <a:rPr lang="en-US">
                <a:latin typeface="Verdana" pitchFamily="34" charset="0"/>
                <a:cs typeface="Times New Roman" pitchFamily="18" charset="0"/>
              </a:rPr>
              <a:t>According to U.S. Environmental Protection Agency (EPA) research, tenants can save about 50 cents per square foot each year through strategies that cut energy use by 30%. This can represent a savings of $50,000 or more in a five-year lease on 20,000 square feet.</a:t>
            </a:r>
            <a:r>
              <a:rPr lang="en-US">
                <a:cs typeface="Arial" charset="0"/>
              </a:rPr>
              <a:t> </a:t>
            </a:r>
          </a:p>
          <a:p>
            <a:pPr eaLnBrk="1" hangingPunct="1"/>
            <a:r>
              <a:rPr lang="en-US">
                <a:latin typeface="Verdana" pitchFamily="34" charset="0"/>
                <a:cs typeface="Times New Roman" pitchFamily="18" charset="0"/>
              </a:rPr>
              <a:t>A study done for the California Board for Energy Efficiency Third Party Program found that sales in stores with skylights were up to 40% higher compared to similar stores without skylights.</a:t>
            </a:r>
            <a:r>
              <a:rPr lang="en-US">
                <a:cs typeface="Arial" charset="0"/>
              </a:rPr>
              <a:t> </a:t>
            </a:r>
          </a:p>
          <a:p>
            <a:pPr eaLnBrk="1" hangingPunct="1"/>
            <a:endParaRPr lang="en-US">
              <a:cs typeface="Arial" charset="0"/>
            </a:endParaRPr>
          </a:p>
          <a:p>
            <a:pPr eaLnBrk="1" hangingPunct="1"/>
            <a:endParaRPr lang="en-US">
              <a:cs typeface="Arial" charset="0"/>
            </a:endParaRPr>
          </a:p>
          <a:p>
            <a:pPr eaLnBrk="1" hangingPunct="1"/>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763D33-C254-44EA-BEF1-26D1E89FC375}" type="slidenum">
              <a:rPr lang="nl-NL"/>
              <a:pPr/>
              <a:t>8</a:t>
            </a:fld>
            <a:endParaRPr lang="nl-NL"/>
          </a:p>
        </p:txBody>
      </p:sp>
      <p:sp>
        <p:nvSpPr>
          <p:cNvPr id="484354" name="Rectangle 2"/>
          <p:cNvSpPr>
            <a:spLocks noGrp="1" noRot="1" noChangeAspect="1" noChangeArrowheads="1" noTextEdit="1"/>
          </p:cNvSpPr>
          <p:nvPr>
            <p:ph type="sldImg"/>
          </p:nvPr>
        </p:nvSpPr>
        <p:spPr>
          <a:ln/>
        </p:spPr>
      </p:sp>
      <p:sp>
        <p:nvSpPr>
          <p:cNvPr id="484355" name="Rectangle 3"/>
          <p:cNvSpPr>
            <a:spLocks noGrp="1" noChangeArrowheads="1"/>
          </p:cNvSpPr>
          <p:nvPr>
            <p:ph type="body" idx="1"/>
          </p:nvPr>
        </p:nvSpPr>
        <p:spPr>
          <a:xfrm>
            <a:off x="665964" y="4705548"/>
            <a:ext cx="5330812" cy="4457305"/>
          </a:xfrm>
        </p:spPr>
        <p:txBody>
          <a:bodyPr/>
          <a:lstStyle/>
          <a:p>
            <a:endParaRPr lang="en-US"/>
          </a:p>
        </p:txBody>
      </p:sp>
    </p:spTree>
    <p:extLst>
      <p:ext uri="{BB962C8B-B14F-4D97-AF65-F5344CB8AC3E}">
        <p14:creationId xmlns:p14="http://schemas.microsoft.com/office/powerpoint/2010/main" val="310558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1939B3-EF57-4A20-AAC7-E01E10707B58}" type="slidenum">
              <a:rPr lang="nl-NL"/>
              <a:pPr/>
              <a:t>9</a:t>
            </a:fld>
            <a:endParaRPr lang="nl-NL"/>
          </a:p>
        </p:txBody>
      </p:sp>
      <p:sp>
        <p:nvSpPr>
          <p:cNvPr id="558082" name="Rectangle 2"/>
          <p:cNvSpPr>
            <a:spLocks noGrp="1" noRot="1" noChangeAspect="1" noChangeArrowheads="1" noTextEdit="1"/>
          </p:cNvSpPr>
          <p:nvPr>
            <p:ph type="sldImg"/>
          </p:nvPr>
        </p:nvSpPr>
        <p:spPr>
          <a:ln/>
        </p:spPr>
      </p:sp>
      <p:sp>
        <p:nvSpPr>
          <p:cNvPr id="558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17353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2D6E03-80FC-47BF-885B-7BF394337AAF}" type="slidenum">
              <a:rPr lang="nl-NL"/>
              <a:pPr/>
              <a:t>10</a:t>
            </a:fld>
            <a:endParaRPr lang="nl-NL"/>
          </a:p>
        </p:txBody>
      </p:sp>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60911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a:t>
            </a:r>
          </a:p>
          <a:p>
            <a:r>
              <a:rPr lang="en-US" dirty="0">
                <a:hlinkClick r:id="rId3"/>
              </a:rPr>
              <a:t>http://cea.nic.in/reports/monthly/renewable/2019/renewable-08.pdf</a:t>
            </a:r>
            <a:endParaRPr lang="en-US" dirty="0"/>
          </a:p>
          <a:p>
            <a:r>
              <a:rPr lang="en-US" dirty="0">
                <a:hlinkClick r:id="rId4"/>
              </a:rPr>
              <a:t>http://cea.nic.in/reports/monthly/installedcapacity/2019/installed_capacity-09.pdf</a:t>
            </a:r>
            <a:endParaRPr lang="en-US" dirty="0"/>
          </a:p>
          <a:p>
            <a:endParaRPr lang="en-US" dirty="0"/>
          </a:p>
        </p:txBody>
      </p:sp>
      <p:sp>
        <p:nvSpPr>
          <p:cNvPr id="4" name="Slide Number Placeholder 3"/>
          <p:cNvSpPr>
            <a:spLocks noGrp="1"/>
          </p:cNvSpPr>
          <p:nvPr>
            <p:ph type="sldNum" sz="quarter" idx="10"/>
          </p:nvPr>
        </p:nvSpPr>
        <p:spPr/>
        <p:txBody>
          <a:bodyPr/>
          <a:lstStyle/>
          <a:p>
            <a:fld id="{1534FE52-EC3C-4DF4-874C-C0AEDC3BDD8D}" type="slidenum">
              <a:rPr lang="en-US" smtClean="0"/>
              <a:pPr/>
              <a:t>20</a:t>
            </a:fld>
            <a:endParaRPr lang="en-US"/>
          </a:p>
        </p:txBody>
      </p:sp>
    </p:spTree>
    <p:extLst>
      <p:ext uri="{BB962C8B-B14F-4D97-AF65-F5344CB8AC3E}">
        <p14:creationId xmlns:p14="http://schemas.microsoft.com/office/powerpoint/2010/main" val="3063116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http://pib.nic.in/newsite/PrintRelease.aspx?relid=174832</a:t>
            </a:r>
          </a:p>
        </p:txBody>
      </p:sp>
      <p:sp>
        <p:nvSpPr>
          <p:cNvPr id="4" name="Slide Number Placeholder 3"/>
          <p:cNvSpPr>
            <a:spLocks noGrp="1"/>
          </p:cNvSpPr>
          <p:nvPr>
            <p:ph type="sldNum" sz="quarter" idx="10"/>
          </p:nvPr>
        </p:nvSpPr>
        <p:spPr/>
        <p:txBody>
          <a:bodyPr/>
          <a:lstStyle/>
          <a:p>
            <a:pPr>
              <a:defRPr/>
            </a:pPr>
            <a:fld id="{0AD32CDE-8D72-4BBB-9582-FE37EF784F3C}" type="slidenum">
              <a:rPr lang="en-US" smtClean="0"/>
              <a:pPr>
                <a:defRPr/>
              </a:pPr>
              <a:t>44</a:t>
            </a:fld>
            <a:endParaRPr lang="en-US"/>
          </a:p>
        </p:txBody>
      </p:sp>
    </p:spTree>
    <p:extLst>
      <p:ext uri="{BB962C8B-B14F-4D97-AF65-F5344CB8AC3E}">
        <p14:creationId xmlns:p14="http://schemas.microsoft.com/office/powerpoint/2010/main" val="1348315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http://pib.nic.in/newsite/PrintRelease.aspx?relid=174832</a:t>
            </a:r>
          </a:p>
        </p:txBody>
      </p:sp>
      <p:sp>
        <p:nvSpPr>
          <p:cNvPr id="4" name="Slide Number Placeholder 3"/>
          <p:cNvSpPr>
            <a:spLocks noGrp="1"/>
          </p:cNvSpPr>
          <p:nvPr>
            <p:ph type="sldNum" sz="quarter" idx="10"/>
          </p:nvPr>
        </p:nvSpPr>
        <p:spPr/>
        <p:txBody>
          <a:bodyPr/>
          <a:lstStyle/>
          <a:p>
            <a:pPr>
              <a:defRPr/>
            </a:pPr>
            <a:fld id="{0AD32CDE-8D72-4BBB-9582-FE37EF784F3C}" type="slidenum">
              <a:rPr lang="en-US" smtClean="0"/>
              <a:pPr>
                <a:defRPr/>
              </a:pPr>
              <a:t>46</a:t>
            </a:fld>
            <a:endParaRPr lang="en-US"/>
          </a:p>
        </p:txBody>
      </p:sp>
    </p:spTree>
    <p:extLst>
      <p:ext uri="{BB962C8B-B14F-4D97-AF65-F5344CB8AC3E}">
        <p14:creationId xmlns:p14="http://schemas.microsoft.com/office/powerpoint/2010/main" val="542836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http://wgbis.ces.iisc.ernet.in/energy/paper/Energy-trajectory-in-India/Scope.html</a:t>
            </a:r>
          </a:p>
        </p:txBody>
      </p:sp>
      <p:sp>
        <p:nvSpPr>
          <p:cNvPr id="4" name="Slide Number Placeholder 3"/>
          <p:cNvSpPr>
            <a:spLocks noGrp="1"/>
          </p:cNvSpPr>
          <p:nvPr>
            <p:ph type="sldNum" sz="quarter" idx="10"/>
          </p:nvPr>
        </p:nvSpPr>
        <p:spPr/>
        <p:txBody>
          <a:bodyPr/>
          <a:lstStyle/>
          <a:p>
            <a:pPr>
              <a:defRPr/>
            </a:pPr>
            <a:fld id="{0AD32CDE-8D72-4BBB-9582-FE37EF784F3C}" type="slidenum">
              <a:rPr lang="en-US" smtClean="0"/>
              <a:pPr>
                <a:defRPr/>
              </a:pPr>
              <a:t>49</a:t>
            </a:fld>
            <a:endParaRPr lang="en-US"/>
          </a:p>
        </p:txBody>
      </p:sp>
    </p:spTree>
    <p:extLst>
      <p:ext uri="{BB962C8B-B14F-4D97-AF65-F5344CB8AC3E}">
        <p14:creationId xmlns:p14="http://schemas.microsoft.com/office/powerpoint/2010/main" val="425465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http://npp.gov.in/public-reports/cea/monthly/installcap/2018/FEB/capacity1-2018-02.pdf</a:t>
            </a:r>
          </a:p>
          <a:p>
            <a:r>
              <a:rPr lang="en-US"/>
              <a:t>http://mnre.gov.in/small-hydro</a:t>
            </a:r>
          </a:p>
        </p:txBody>
      </p:sp>
      <p:sp>
        <p:nvSpPr>
          <p:cNvPr id="4" name="Slide Number Placeholder 3"/>
          <p:cNvSpPr>
            <a:spLocks noGrp="1"/>
          </p:cNvSpPr>
          <p:nvPr>
            <p:ph type="sldNum" sz="quarter" idx="10"/>
          </p:nvPr>
        </p:nvSpPr>
        <p:spPr/>
        <p:txBody>
          <a:bodyPr/>
          <a:lstStyle/>
          <a:p>
            <a:pPr>
              <a:defRPr/>
            </a:pPr>
            <a:fld id="{0AD32CDE-8D72-4BBB-9582-FE37EF784F3C}" type="slidenum">
              <a:rPr lang="en-US" smtClean="0"/>
              <a:pPr>
                <a:defRPr/>
              </a:pPr>
              <a:t>50</a:t>
            </a:fld>
            <a:endParaRPr lang="en-US"/>
          </a:p>
        </p:txBody>
      </p:sp>
    </p:spTree>
    <p:extLst>
      <p:ext uri="{BB962C8B-B14F-4D97-AF65-F5344CB8AC3E}">
        <p14:creationId xmlns:p14="http://schemas.microsoft.com/office/powerpoint/2010/main" val="12028260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9.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26" name="Rectangle 54"/>
          <p:cNvSpPr>
            <a:spLocks noChangeArrowheads="1"/>
          </p:cNvSpPr>
          <p:nvPr userDrawn="1"/>
        </p:nvSpPr>
        <p:spPr bwMode="invGray">
          <a:xfrm rot="16200000">
            <a:off x="-2971800" y="2971800"/>
            <a:ext cx="6858000" cy="914400"/>
          </a:xfrm>
          <a:prstGeom prst="rect">
            <a:avLst/>
          </a:prstGeom>
          <a:solidFill>
            <a:srgbClr val="033869"/>
          </a:solidFill>
          <a:ln w="9525">
            <a:noFill/>
            <a:miter lim="800000"/>
            <a:headEnd/>
            <a:tailEnd/>
          </a:ln>
          <a:effectLst/>
        </p:spPr>
        <p:txBody>
          <a:bodyPr vert="eaVert" wrap="none" anchor="ctr"/>
          <a:lstStyle/>
          <a:p>
            <a:pPr algn="ctr" eaLnBrk="0" hangingPunct="0">
              <a:spcBef>
                <a:spcPct val="0"/>
              </a:spcBef>
              <a:buFontTx/>
              <a:buNone/>
            </a:pPr>
            <a:endParaRPr lang="en-US" sz="2400">
              <a:solidFill>
                <a:schemeClr val="tx1"/>
              </a:solidFill>
              <a:latin typeface="Times" pitchFamily="18" charset="0"/>
            </a:endParaRPr>
          </a:p>
        </p:txBody>
      </p:sp>
      <p:sp>
        <p:nvSpPr>
          <p:cNvPr id="3128" name="Line 56"/>
          <p:cNvSpPr>
            <a:spLocks noChangeShapeType="1"/>
          </p:cNvSpPr>
          <p:nvPr/>
        </p:nvSpPr>
        <p:spPr bwMode="auto">
          <a:xfrm>
            <a:off x="1219200" y="0"/>
            <a:ext cx="0" cy="6908800"/>
          </a:xfrm>
          <a:prstGeom prst="line">
            <a:avLst/>
          </a:prstGeom>
          <a:noFill/>
          <a:ln w="9525">
            <a:solidFill>
              <a:schemeClr val="tx1"/>
            </a:solidFill>
            <a:round/>
            <a:headEnd/>
            <a:tailEnd/>
          </a:ln>
          <a:effectLst/>
        </p:spPr>
        <p:txBody>
          <a:bodyPr wrap="none" anchor="ctr"/>
          <a:lstStyle/>
          <a:p>
            <a:endParaRPr lang="en-IN"/>
          </a:p>
        </p:txBody>
      </p:sp>
      <p:sp>
        <p:nvSpPr>
          <p:cNvPr id="3155" name="AutoShape 83"/>
          <p:cNvSpPr>
            <a:spLocks noChangeAspect="1" noChangeArrowheads="1" noTextEdit="1"/>
          </p:cNvSpPr>
          <p:nvPr userDrawn="1"/>
        </p:nvSpPr>
        <p:spPr bwMode="auto">
          <a:xfrm>
            <a:off x="6019800" y="609600"/>
            <a:ext cx="385763" cy="520700"/>
          </a:xfrm>
          <a:prstGeom prst="rect">
            <a:avLst/>
          </a:prstGeom>
          <a:noFill/>
          <a:ln w="9525">
            <a:noFill/>
            <a:miter lim="800000"/>
            <a:headEnd/>
            <a:tailEnd/>
          </a:ln>
        </p:spPr>
        <p:txBody>
          <a:bodyPr/>
          <a:lstStyle/>
          <a:p>
            <a:endParaRPr lang="en-IN"/>
          </a:p>
        </p:txBody>
      </p:sp>
      <p:sp>
        <p:nvSpPr>
          <p:cNvPr id="3186" name="Rectangle 114"/>
          <p:cNvSpPr>
            <a:spLocks noChangeArrowheads="1"/>
          </p:cNvSpPr>
          <p:nvPr userDrawn="1"/>
        </p:nvSpPr>
        <p:spPr bwMode="invGray">
          <a:xfrm rot="16200000">
            <a:off x="-2819400" y="3352800"/>
            <a:ext cx="6858000" cy="152400"/>
          </a:xfrm>
          <a:prstGeom prst="rect">
            <a:avLst/>
          </a:prstGeom>
          <a:solidFill>
            <a:srgbClr val="FFFF99"/>
          </a:solidFill>
          <a:ln w="9525">
            <a:noFill/>
            <a:miter lim="800000"/>
            <a:headEnd/>
            <a:tailEnd/>
          </a:ln>
          <a:effectLst/>
        </p:spPr>
        <p:txBody>
          <a:bodyPr vert="eaVert" wrap="none" anchor="ctr"/>
          <a:lstStyle/>
          <a:p>
            <a:pPr algn="ctr" eaLnBrk="0" hangingPunct="0">
              <a:spcBef>
                <a:spcPct val="0"/>
              </a:spcBef>
              <a:buFontTx/>
              <a:buNone/>
            </a:pPr>
            <a:endParaRPr lang="en-US" sz="2400">
              <a:solidFill>
                <a:schemeClr val="tx1"/>
              </a:solidFill>
              <a:latin typeface="Times" pitchFamily="18" charset="0"/>
            </a:endParaRPr>
          </a:p>
        </p:txBody>
      </p:sp>
      <p:grpSp>
        <p:nvGrpSpPr>
          <p:cNvPr id="3529" name="Group 457"/>
          <p:cNvGrpSpPr>
            <a:grpSpLocks/>
          </p:cNvGrpSpPr>
          <p:nvPr userDrawn="1"/>
        </p:nvGrpSpPr>
        <p:grpSpPr bwMode="auto">
          <a:xfrm>
            <a:off x="7315200" y="0"/>
            <a:ext cx="1828800" cy="6324600"/>
            <a:chOff x="4439" y="0"/>
            <a:chExt cx="1321" cy="3984"/>
          </a:xfrm>
        </p:grpSpPr>
        <p:grpSp>
          <p:nvGrpSpPr>
            <p:cNvPr id="3524" name="Group 452"/>
            <p:cNvGrpSpPr>
              <a:grpSpLocks/>
            </p:cNvGrpSpPr>
            <p:nvPr userDrawn="1"/>
          </p:nvGrpSpPr>
          <p:grpSpPr bwMode="auto">
            <a:xfrm>
              <a:off x="4439" y="0"/>
              <a:ext cx="1321" cy="2880"/>
              <a:chOff x="3936" y="144"/>
              <a:chExt cx="1609" cy="3072"/>
            </a:xfrm>
          </p:grpSpPr>
          <p:grpSp>
            <p:nvGrpSpPr>
              <p:cNvPr id="3523" name="Group 451"/>
              <p:cNvGrpSpPr>
                <a:grpSpLocks/>
              </p:cNvGrpSpPr>
              <p:nvPr userDrawn="1"/>
            </p:nvGrpSpPr>
            <p:grpSpPr bwMode="auto">
              <a:xfrm>
                <a:off x="3936" y="1584"/>
                <a:ext cx="1584" cy="1632"/>
                <a:chOff x="3744" y="1680"/>
                <a:chExt cx="1861" cy="1632"/>
              </a:xfrm>
            </p:grpSpPr>
            <p:pic>
              <p:nvPicPr>
                <p:cNvPr id="3521" name="Picture 449" descr="EC Bulb"/>
                <p:cNvPicPr>
                  <a:picLocks noChangeAspect="1" noChangeArrowheads="1"/>
                </p:cNvPicPr>
                <p:nvPr userDrawn="1"/>
              </p:nvPicPr>
              <p:blipFill>
                <a:blip r:embed="rId2" cstate="print"/>
                <a:srcRect/>
                <a:stretch>
                  <a:fillRect/>
                </a:stretch>
              </p:blipFill>
              <p:spPr bwMode="auto">
                <a:xfrm>
                  <a:off x="3744" y="1824"/>
                  <a:ext cx="1224" cy="1224"/>
                </a:xfrm>
                <a:prstGeom prst="rect">
                  <a:avLst/>
                </a:prstGeom>
                <a:noFill/>
              </p:spPr>
            </p:pic>
            <p:pic>
              <p:nvPicPr>
                <p:cNvPr id="3519" name="Picture 447" descr="cfl"/>
                <p:cNvPicPr>
                  <a:picLocks noChangeAspect="1" noChangeArrowheads="1"/>
                </p:cNvPicPr>
                <p:nvPr userDrawn="1"/>
              </p:nvPicPr>
              <p:blipFill>
                <a:blip r:embed="rId3" cstate="print"/>
                <a:srcRect/>
                <a:stretch>
                  <a:fillRect/>
                </a:stretch>
              </p:blipFill>
              <p:spPr bwMode="auto">
                <a:xfrm>
                  <a:off x="4704" y="1680"/>
                  <a:ext cx="901" cy="1632"/>
                </a:xfrm>
                <a:prstGeom prst="rect">
                  <a:avLst/>
                </a:prstGeom>
                <a:noFill/>
              </p:spPr>
            </p:pic>
          </p:grpSp>
          <p:pic>
            <p:nvPicPr>
              <p:cNvPr id="3520" name="Picture 448" descr="energy eff"/>
              <p:cNvPicPr>
                <a:picLocks noChangeAspect="1" noChangeArrowheads="1"/>
              </p:cNvPicPr>
              <p:nvPr userDrawn="1"/>
            </p:nvPicPr>
            <p:blipFill>
              <a:blip r:embed="rId4" cstate="print"/>
              <a:srcRect/>
              <a:stretch>
                <a:fillRect/>
              </a:stretch>
            </p:blipFill>
            <p:spPr bwMode="auto">
              <a:xfrm>
                <a:off x="3936" y="144"/>
                <a:ext cx="1609" cy="1430"/>
              </a:xfrm>
              <a:prstGeom prst="rect">
                <a:avLst/>
              </a:prstGeom>
              <a:noFill/>
            </p:spPr>
          </p:pic>
        </p:grpSp>
        <p:pic>
          <p:nvPicPr>
            <p:cNvPr id="3526" name="Picture 454" descr="RE"/>
            <p:cNvPicPr>
              <a:picLocks noChangeAspect="1" noChangeArrowheads="1"/>
            </p:cNvPicPr>
            <p:nvPr userDrawn="1"/>
          </p:nvPicPr>
          <p:blipFill>
            <a:blip r:embed="rId5" cstate="print">
              <a:lum contrast="42000"/>
            </a:blip>
            <a:srcRect/>
            <a:stretch>
              <a:fillRect/>
            </a:stretch>
          </p:blipFill>
          <p:spPr bwMode="auto">
            <a:xfrm>
              <a:off x="4560" y="2736"/>
              <a:ext cx="1170" cy="1248"/>
            </a:xfrm>
            <a:prstGeom prst="rect">
              <a:avLst/>
            </a:prstGeom>
            <a:noFill/>
          </p:spPr>
        </p:pic>
      </p:grpSp>
      <p:grpSp>
        <p:nvGrpSpPr>
          <p:cNvPr id="3534" name="Group 462"/>
          <p:cNvGrpSpPr>
            <a:grpSpLocks/>
          </p:cNvGrpSpPr>
          <p:nvPr userDrawn="1"/>
        </p:nvGrpSpPr>
        <p:grpSpPr bwMode="auto">
          <a:xfrm>
            <a:off x="1295400" y="5105400"/>
            <a:ext cx="7848600" cy="1752600"/>
            <a:chOff x="816" y="3216"/>
            <a:chExt cx="4944" cy="1104"/>
          </a:xfrm>
        </p:grpSpPr>
        <p:pic>
          <p:nvPicPr>
            <p:cNvPr id="3511" name="Picture 439" descr="asci-logo"/>
            <p:cNvPicPr>
              <a:picLocks noChangeAspect="1" noChangeArrowheads="1"/>
            </p:cNvPicPr>
            <p:nvPr userDrawn="1"/>
          </p:nvPicPr>
          <p:blipFill>
            <a:blip r:embed="rId6" cstate="print"/>
            <a:srcRect/>
            <a:stretch>
              <a:fillRect/>
            </a:stretch>
          </p:blipFill>
          <p:spPr bwMode="auto">
            <a:xfrm>
              <a:off x="816" y="3216"/>
              <a:ext cx="816" cy="720"/>
            </a:xfrm>
            <a:prstGeom prst="rect">
              <a:avLst/>
            </a:prstGeom>
            <a:noFill/>
          </p:spPr>
        </p:pic>
        <p:grpSp>
          <p:nvGrpSpPr>
            <p:cNvPr id="3533" name="Group 461"/>
            <p:cNvGrpSpPr>
              <a:grpSpLocks/>
            </p:cNvGrpSpPr>
            <p:nvPr userDrawn="1"/>
          </p:nvGrpSpPr>
          <p:grpSpPr bwMode="auto">
            <a:xfrm>
              <a:off x="816" y="3936"/>
              <a:ext cx="4944" cy="384"/>
              <a:chOff x="816" y="3936"/>
              <a:chExt cx="4704" cy="384"/>
            </a:xfrm>
          </p:grpSpPr>
          <p:sp>
            <p:nvSpPr>
              <p:cNvPr id="3174" name="Text Box 102"/>
              <p:cNvSpPr txBox="1">
                <a:spLocks noChangeArrowheads="1"/>
              </p:cNvSpPr>
              <p:nvPr userDrawn="1"/>
            </p:nvSpPr>
            <p:spPr bwMode="auto">
              <a:xfrm>
                <a:off x="816" y="4017"/>
                <a:ext cx="4704" cy="258"/>
              </a:xfrm>
              <a:prstGeom prst="rect">
                <a:avLst/>
              </a:prstGeom>
              <a:solidFill>
                <a:srgbClr val="033869"/>
              </a:solidFill>
              <a:ln w="12700">
                <a:solidFill>
                  <a:srgbClr val="FFFF99"/>
                </a:solidFill>
                <a:miter lim="800000"/>
                <a:headEnd/>
                <a:tailEnd/>
              </a:ln>
              <a:effectLst/>
            </p:spPr>
            <p:txBody>
              <a:bodyPr/>
              <a:lstStyle/>
              <a:p>
                <a:pPr eaLnBrk="0" hangingPunct="0">
                  <a:spcBef>
                    <a:spcPct val="50000"/>
                  </a:spcBef>
                  <a:buFontTx/>
                  <a:buNone/>
                </a:pPr>
                <a:r>
                  <a:rPr lang="en-US">
                    <a:solidFill>
                      <a:schemeClr val="bg1"/>
                    </a:solidFill>
                  </a:rPr>
                  <a:t>Administrative Staff College of India, Hyderabad</a:t>
                </a:r>
              </a:p>
            </p:txBody>
          </p:sp>
          <p:sp>
            <p:nvSpPr>
              <p:cNvPr id="3530" name="Rectangle 458"/>
              <p:cNvSpPr>
                <a:spLocks noChangeArrowheads="1"/>
              </p:cNvSpPr>
              <p:nvPr userDrawn="1"/>
            </p:nvSpPr>
            <p:spPr bwMode="auto">
              <a:xfrm>
                <a:off x="816" y="3936"/>
                <a:ext cx="4704" cy="96"/>
              </a:xfrm>
              <a:prstGeom prst="rect">
                <a:avLst/>
              </a:prstGeom>
              <a:solidFill>
                <a:srgbClr val="FFFF99"/>
              </a:solidFill>
              <a:ln w="9525" algn="ctr">
                <a:noFill/>
                <a:miter lim="800000"/>
                <a:headEnd/>
                <a:tailEnd/>
              </a:ln>
              <a:effectLst/>
            </p:spPr>
            <p:txBody>
              <a:bodyPr wrap="none" anchor="ctr"/>
              <a:lstStyle/>
              <a:p>
                <a:endParaRPr lang="en-IN"/>
              </a:p>
            </p:txBody>
          </p:sp>
          <p:sp>
            <p:nvSpPr>
              <p:cNvPr id="3531" name="Rectangle 459"/>
              <p:cNvSpPr>
                <a:spLocks noChangeArrowheads="1"/>
              </p:cNvSpPr>
              <p:nvPr userDrawn="1"/>
            </p:nvSpPr>
            <p:spPr bwMode="auto">
              <a:xfrm>
                <a:off x="816" y="4272"/>
                <a:ext cx="4704" cy="48"/>
              </a:xfrm>
              <a:prstGeom prst="rect">
                <a:avLst/>
              </a:prstGeom>
              <a:solidFill>
                <a:srgbClr val="FFFF99"/>
              </a:solidFill>
              <a:ln w="9525" algn="ctr">
                <a:noFill/>
                <a:miter lim="800000"/>
                <a:headEnd/>
                <a:tailEnd/>
              </a:ln>
              <a:effectLst/>
            </p:spPr>
            <p:txBody>
              <a:bodyPr wrap="none" anchor="ctr"/>
              <a:lstStyle/>
              <a:p>
                <a:endParaRPr lang="en-IN"/>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943600"/>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85800" y="381000"/>
            <a:ext cx="56769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685800"/>
          </a:xfrm>
        </p:spPr>
        <p:txBody>
          <a:bodyPr/>
          <a:lstStyle/>
          <a:p>
            <a:r>
              <a:rPr lang="en-US"/>
              <a:t>Click to edit Master title style</a:t>
            </a:r>
          </a:p>
        </p:txBody>
      </p:sp>
      <p:sp>
        <p:nvSpPr>
          <p:cNvPr id="3" name="Text Placeholder 2"/>
          <p:cNvSpPr>
            <a:spLocks noGrp="1"/>
          </p:cNvSpPr>
          <p:nvPr>
            <p:ph type="body" sz="half" idx="1"/>
          </p:nvPr>
        </p:nvSpPr>
        <p:spPr>
          <a:xfrm>
            <a:off x="457200" y="2286000"/>
            <a:ext cx="18669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476500" y="2286000"/>
            <a:ext cx="18669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685800"/>
          </a:xfrm>
        </p:spPr>
        <p:txBody>
          <a:bodyPr/>
          <a:lstStyle/>
          <a:p>
            <a:r>
              <a:rPr lang="en-US"/>
              <a:t>Click to edit Master title style</a:t>
            </a:r>
          </a:p>
        </p:txBody>
      </p:sp>
      <p:sp>
        <p:nvSpPr>
          <p:cNvPr id="3" name="Text Placeholder 2"/>
          <p:cNvSpPr>
            <a:spLocks noGrp="1"/>
          </p:cNvSpPr>
          <p:nvPr>
            <p:ph type="body" sz="half" idx="1"/>
          </p:nvPr>
        </p:nvSpPr>
        <p:spPr>
          <a:xfrm>
            <a:off x="457200" y="2286000"/>
            <a:ext cx="18669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476500" y="2286000"/>
            <a:ext cx="18669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476500" y="4305300"/>
            <a:ext cx="18669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Tree>
    <p:extLst>
      <p:ext uri="{BB962C8B-B14F-4D97-AF65-F5344CB8AC3E}">
        <p14:creationId xmlns:p14="http://schemas.microsoft.com/office/powerpoint/2010/main" val="621319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85800" y="14478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4478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6.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99" name="Picture 75" descr="RE"/>
          <p:cNvPicPr>
            <a:picLocks noChangeAspect="1" noChangeArrowheads="1"/>
          </p:cNvPicPr>
          <p:nvPr userDrawn="1"/>
        </p:nvPicPr>
        <p:blipFill>
          <a:blip r:embed="rId16" cstate="print"/>
          <a:srcRect/>
          <a:stretch>
            <a:fillRect/>
          </a:stretch>
        </p:blipFill>
        <p:spPr bwMode="auto">
          <a:xfrm>
            <a:off x="8458200" y="6248400"/>
            <a:ext cx="685800" cy="609600"/>
          </a:xfrm>
          <a:prstGeom prst="rect">
            <a:avLst/>
          </a:prstGeom>
          <a:noFill/>
        </p:spPr>
      </p:pic>
      <p:sp>
        <p:nvSpPr>
          <p:cNvPr id="1069" name="Rectangle 45"/>
          <p:cNvSpPr>
            <a:spLocks noChangeArrowheads="1"/>
          </p:cNvSpPr>
          <p:nvPr userDrawn="1"/>
        </p:nvSpPr>
        <p:spPr bwMode="invGray">
          <a:xfrm>
            <a:off x="0" y="0"/>
            <a:ext cx="9144000" cy="1057275"/>
          </a:xfrm>
          <a:prstGeom prst="rect">
            <a:avLst/>
          </a:prstGeom>
          <a:solidFill>
            <a:srgbClr val="033869"/>
          </a:solidFill>
          <a:ln w="9525">
            <a:noFill/>
            <a:miter lim="800000"/>
            <a:headEnd/>
            <a:tailEnd/>
          </a:ln>
          <a:effectLst/>
        </p:spPr>
        <p:txBody>
          <a:bodyPr wrap="none" lIns="1828800" anchor="ctr"/>
          <a:lstStyle/>
          <a:p>
            <a:pPr eaLnBrk="0" hangingPunct="0">
              <a:spcBef>
                <a:spcPct val="50000"/>
              </a:spcBef>
              <a:buFontTx/>
              <a:buNone/>
            </a:pPr>
            <a:endParaRPr lang="en-US" sz="1800">
              <a:solidFill>
                <a:schemeClr val="tx1"/>
              </a:solidFill>
            </a:endParaRPr>
          </a:p>
        </p:txBody>
      </p:sp>
      <p:sp>
        <p:nvSpPr>
          <p:cNvPr id="1035" name="Rectangle 11"/>
          <p:cNvSpPr>
            <a:spLocks noChangeArrowheads="1"/>
          </p:cNvSpPr>
          <p:nvPr/>
        </p:nvSpPr>
        <p:spPr bwMode="auto">
          <a:xfrm>
            <a:off x="0" y="1219200"/>
            <a:ext cx="9144000" cy="5638800"/>
          </a:xfrm>
          <a:prstGeom prst="rect">
            <a:avLst/>
          </a:prstGeom>
          <a:solidFill>
            <a:srgbClr val="D9E3E1"/>
          </a:solidFill>
          <a:ln w="9525">
            <a:noFill/>
            <a:miter lim="800000"/>
            <a:headEnd/>
            <a:tailEnd/>
          </a:ln>
          <a:effectLst/>
        </p:spPr>
        <p:txBody>
          <a:bodyPr wrap="none" anchor="ctr"/>
          <a:lstStyle/>
          <a:p>
            <a:endParaRPr lang="en-IN"/>
          </a:p>
        </p:txBody>
      </p:sp>
      <p:sp>
        <p:nvSpPr>
          <p:cNvPr id="1041" name="Rectangle 17"/>
          <p:cNvSpPr>
            <a:spLocks noGrp="1" noChangeArrowheads="1"/>
          </p:cNvSpPr>
          <p:nvPr>
            <p:ph type="title"/>
          </p:nvPr>
        </p:nvSpPr>
        <p:spPr bwMode="auto">
          <a:xfrm>
            <a:off x="1524000" y="381000"/>
            <a:ext cx="63246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6" name="Rectangle 12"/>
          <p:cNvSpPr>
            <a:spLocks noChangeArrowheads="1"/>
          </p:cNvSpPr>
          <p:nvPr/>
        </p:nvSpPr>
        <p:spPr bwMode="auto">
          <a:xfrm>
            <a:off x="152400" y="1371600"/>
            <a:ext cx="8991600" cy="5105400"/>
          </a:xfrm>
          <a:prstGeom prst="rect">
            <a:avLst/>
          </a:prstGeom>
          <a:noFill/>
          <a:ln w="9525">
            <a:noFill/>
            <a:miter lim="800000"/>
            <a:headEnd/>
            <a:tailEnd/>
          </a:ln>
          <a:effectLst/>
        </p:spPr>
        <p:txBody>
          <a:bodyPr wrap="none" anchor="ctr"/>
          <a:lstStyle/>
          <a:p>
            <a:pPr algn="ctr" eaLnBrk="0" hangingPunct="0">
              <a:spcBef>
                <a:spcPct val="0"/>
              </a:spcBef>
              <a:buFontTx/>
              <a:buNone/>
            </a:pPr>
            <a:endParaRPr lang="en-US" sz="2400">
              <a:solidFill>
                <a:schemeClr val="tx1"/>
              </a:solidFill>
              <a:latin typeface="Times" pitchFamily="18" charset="0"/>
            </a:endParaRPr>
          </a:p>
        </p:txBody>
      </p:sp>
      <p:sp>
        <p:nvSpPr>
          <p:cNvPr id="1045" name="Line 21"/>
          <p:cNvSpPr>
            <a:spLocks noChangeShapeType="1"/>
          </p:cNvSpPr>
          <p:nvPr/>
        </p:nvSpPr>
        <p:spPr bwMode="auto">
          <a:xfrm>
            <a:off x="0" y="1219200"/>
            <a:ext cx="9144000" cy="0"/>
          </a:xfrm>
          <a:prstGeom prst="line">
            <a:avLst/>
          </a:prstGeom>
          <a:noFill/>
          <a:ln w="9525">
            <a:solidFill>
              <a:schemeClr val="tx1"/>
            </a:solidFill>
            <a:round/>
            <a:headEnd/>
            <a:tailEnd/>
          </a:ln>
          <a:effectLst/>
        </p:spPr>
        <p:txBody>
          <a:bodyPr wrap="none" anchor="ctr"/>
          <a:lstStyle/>
          <a:p>
            <a:endParaRPr lang="en-IN"/>
          </a:p>
        </p:txBody>
      </p:sp>
      <p:sp>
        <p:nvSpPr>
          <p:cNvPr id="1050" name="Text Box 26"/>
          <p:cNvSpPr txBox="1">
            <a:spLocks noChangeArrowheads="1"/>
          </p:cNvSpPr>
          <p:nvPr/>
        </p:nvSpPr>
        <p:spPr bwMode="auto">
          <a:xfrm>
            <a:off x="4267200" y="6553200"/>
            <a:ext cx="609600" cy="304800"/>
          </a:xfrm>
          <a:prstGeom prst="rect">
            <a:avLst/>
          </a:prstGeom>
          <a:noFill/>
          <a:ln w="9525">
            <a:noFill/>
            <a:miter lim="800000"/>
            <a:headEnd/>
            <a:tailEnd/>
          </a:ln>
          <a:effectLst/>
        </p:spPr>
        <p:txBody>
          <a:bodyPr>
            <a:spAutoFit/>
          </a:bodyPr>
          <a:lstStyle/>
          <a:p>
            <a:pPr algn="ctr" eaLnBrk="0" hangingPunct="0">
              <a:spcBef>
                <a:spcPct val="50000"/>
              </a:spcBef>
              <a:buFontTx/>
              <a:buNone/>
            </a:pPr>
            <a:fld id="{9C40EB05-F5D6-44C4-B0D5-0ECFCB4699AE}" type="slidenum">
              <a:rPr lang="en-US" sz="1400">
                <a:solidFill>
                  <a:srgbClr val="D9E3E1"/>
                </a:solidFill>
                <a:latin typeface="Times" pitchFamily="18" charset="0"/>
              </a:rPr>
              <a:pPr algn="ctr" eaLnBrk="0" hangingPunct="0">
                <a:spcBef>
                  <a:spcPct val="50000"/>
                </a:spcBef>
                <a:buFontTx/>
                <a:buNone/>
              </a:pPr>
              <a:t>‹#›</a:t>
            </a:fld>
            <a:endParaRPr lang="en-US" sz="1400">
              <a:solidFill>
                <a:srgbClr val="D9E3E1"/>
              </a:solidFill>
              <a:latin typeface="Times" pitchFamily="18" charset="0"/>
            </a:endParaRPr>
          </a:p>
        </p:txBody>
      </p:sp>
      <p:grpSp>
        <p:nvGrpSpPr>
          <p:cNvPr id="1091" name="Group 67"/>
          <p:cNvGrpSpPr>
            <a:grpSpLocks/>
          </p:cNvGrpSpPr>
          <p:nvPr userDrawn="1"/>
        </p:nvGrpSpPr>
        <p:grpSpPr bwMode="auto">
          <a:xfrm>
            <a:off x="0" y="1333500"/>
            <a:ext cx="8991600" cy="5486400"/>
            <a:chOff x="0" y="840"/>
            <a:chExt cx="5664" cy="3456"/>
          </a:xfrm>
        </p:grpSpPr>
        <p:sp>
          <p:nvSpPr>
            <p:cNvPr id="1058" name="AutoShape 34"/>
            <p:cNvSpPr>
              <a:spLocks noChangeArrowheads="1"/>
            </p:cNvSpPr>
            <p:nvPr userDrawn="1"/>
          </p:nvSpPr>
          <p:spPr bwMode="auto">
            <a:xfrm>
              <a:off x="144" y="840"/>
              <a:ext cx="5520" cy="3456"/>
            </a:xfrm>
            <a:prstGeom prst="roundRect">
              <a:avLst>
                <a:gd name="adj" fmla="val 16667"/>
              </a:avLst>
            </a:prstGeom>
            <a:solidFill>
              <a:schemeClr val="bg1"/>
            </a:solidFill>
            <a:ln w="9525">
              <a:noFill/>
              <a:round/>
              <a:headEnd/>
              <a:tailEnd/>
            </a:ln>
            <a:effectLst/>
          </p:spPr>
          <p:txBody>
            <a:bodyPr wrap="none" anchor="ctr"/>
            <a:lstStyle/>
            <a:p>
              <a:endParaRPr lang="en-IN"/>
            </a:p>
          </p:txBody>
        </p:sp>
        <p:sp>
          <p:nvSpPr>
            <p:cNvPr id="1090" name="Rectangle 66"/>
            <p:cNvSpPr>
              <a:spLocks noChangeArrowheads="1"/>
            </p:cNvSpPr>
            <p:nvPr userDrawn="1"/>
          </p:nvSpPr>
          <p:spPr bwMode="auto">
            <a:xfrm>
              <a:off x="0" y="840"/>
              <a:ext cx="1392" cy="3455"/>
            </a:xfrm>
            <a:prstGeom prst="rect">
              <a:avLst/>
            </a:prstGeom>
            <a:solidFill>
              <a:schemeClr val="bg1"/>
            </a:solidFill>
            <a:ln w="9525">
              <a:noFill/>
              <a:miter lim="800000"/>
              <a:headEnd/>
              <a:tailEnd/>
            </a:ln>
            <a:effectLst/>
          </p:spPr>
          <p:txBody>
            <a:bodyPr wrap="none" anchor="ctr"/>
            <a:lstStyle/>
            <a:p>
              <a:endParaRPr lang="en-IN"/>
            </a:p>
          </p:txBody>
        </p:sp>
      </p:grpSp>
      <p:sp>
        <p:nvSpPr>
          <p:cNvPr id="1054" name="Rectangle 30"/>
          <p:cNvSpPr>
            <a:spLocks noGrp="1" noChangeArrowheads="1"/>
          </p:cNvSpPr>
          <p:nvPr>
            <p:ph type="body" idx="1"/>
          </p:nvPr>
        </p:nvSpPr>
        <p:spPr bwMode="auto">
          <a:xfrm>
            <a:off x="685800" y="1447800"/>
            <a:ext cx="77724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1"/>
            <a:r>
              <a:rPr lang="en-US"/>
              <a:t>First level</a:t>
            </a:r>
          </a:p>
          <a:p>
            <a:pPr lvl="2"/>
            <a:r>
              <a:rPr lang="en-US"/>
              <a:t>Second level</a:t>
            </a:r>
          </a:p>
          <a:p>
            <a:pPr lvl="3"/>
            <a:r>
              <a:rPr lang="en-US"/>
              <a:t>Third level</a:t>
            </a:r>
          </a:p>
          <a:p>
            <a:pPr lvl="4"/>
            <a:r>
              <a:rPr lang="en-US"/>
              <a:t>Fourth level</a:t>
            </a:r>
          </a:p>
        </p:txBody>
      </p:sp>
      <p:sp>
        <p:nvSpPr>
          <p:cNvPr id="1070" name="Rectangle 46"/>
          <p:cNvSpPr>
            <a:spLocks noChangeArrowheads="1"/>
          </p:cNvSpPr>
          <p:nvPr userDrawn="1"/>
        </p:nvSpPr>
        <p:spPr bwMode="invGray">
          <a:xfrm>
            <a:off x="0" y="1062038"/>
            <a:ext cx="9144000" cy="152400"/>
          </a:xfrm>
          <a:prstGeom prst="rect">
            <a:avLst/>
          </a:prstGeom>
          <a:solidFill>
            <a:srgbClr val="FFFF99"/>
          </a:solidFill>
          <a:ln w="9525">
            <a:noFill/>
            <a:miter lim="800000"/>
            <a:headEnd/>
            <a:tailEnd/>
          </a:ln>
          <a:effectLst/>
        </p:spPr>
        <p:txBody>
          <a:bodyPr wrap="none" anchor="ctr"/>
          <a:lstStyle/>
          <a:p>
            <a:pPr algn="ctr" eaLnBrk="0" hangingPunct="0">
              <a:spcBef>
                <a:spcPct val="0"/>
              </a:spcBef>
              <a:buFontTx/>
              <a:buNone/>
            </a:pPr>
            <a:endParaRPr lang="en-US" sz="2400">
              <a:solidFill>
                <a:schemeClr val="tx1"/>
              </a:solidFill>
              <a:latin typeface="Times" pitchFamily="18" charset="0"/>
            </a:endParaRPr>
          </a:p>
        </p:txBody>
      </p:sp>
      <p:sp>
        <p:nvSpPr>
          <p:cNvPr id="1057" name="Text Box 33"/>
          <p:cNvSpPr txBox="1">
            <a:spLocks noChangeArrowheads="1"/>
          </p:cNvSpPr>
          <p:nvPr userDrawn="1"/>
        </p:nvSpPr>
        <p:spPr bwMode="auto">
          <a:xfrm>
            <a:off x="609600" y="6445250"/>
            <a:ext cx="5943600" cy="336550"/>
          </a:xfrm>
          <a:prstGeom prst="rect">
            <a:avLst/>
          </a:prstGeom>
          <a:noFill/>
          <a:ln w="9525">
            <a:noFill/>
            <a:miter lim="800000"/>
            <a:headEnd/>
            <a:tailEnd/>
          </a:ln>
          <a:effectLst/>
        </p:spPr>
        <p:txBody>
          <a:bodyPr>
            <a:spAutoFit/>
          </a:bodyPr>
          <a:lstStyle/>
          <a:p>
            <a:pPr eaLnBrk="0" hangingPunct="0">
              <a:spcBef>
                <a:spcPct val="0"/>
              </a:spcBef>
              <a:buFontTx/>
              <a:buNone/>
            </a:pPr>
            <a:r>
              <a:rPr lang="en-US" sz="1600" b="1" i="1">
                <a:solidFill>
                  <a:srgbClr val="000066"/>
                </a:solidFill>
              </a:rPr>
              <a:t>Administrative Staff College of India</a:t>
            </a:r>
          </a:p>
        </p:txBody>
      </p:sp>
      <p:sp>
        <p:nvSpPr>
          <p:cNvPr id="1093" name="Line 69"/>
          <p:cNvSpPr>
            <a:spLocks noChangeShapeType="1"/>
          </p:cNvSpPr>
          <p:nvPr userDrawn="1"/>
        </p:nvSpPr>
        <p:spPr bwMode="auto">
          <a:xfrm>
            <a:off x="1371600" y="-12700"/>
            <a:ext cx="0" cy="1050925"/>
          </a:xfrm>
          <a:prstGeom prst="line">
            <a:avLst/>
          </a:prstGeom>
          <a:noFill/>
          <a:ln w="9525">
            <a:solidFill>
              <a:srgbClr val="FFFF99"/>
            </a:solidFill>
            <a:round/>
            <a:headEnd/>
            <a:tailEnd/>
          </a:ln>
          <a:effectLst/>
        </p:spPr>
        <p:txBody>
          <a:bodyPr/>
          <a:lstStyle/>
          <a:p>
            <a:endParaRPr lang="en-IN"/>
          </a:p>
        </p:txBody>
      </p:sp>
      <p:pic>
        <p:nvPicPr>
          <p:cNvPr id="1094" name="Picture 70" descr="asci-logo"/>
          <p:cNvPicPr>
            <a:picLocks noChangeAspect="1" noChangeArrowheads="1"/>
          </p:cNvPicPr>
          <p:nvPr userDrawn="1"/>
        </p:nvPicPr>
        <p:blipFill>
          <a:blip r:embed="rId17" cstate="print"/>
          <a:srcRect/>
          <a:stretch>
            <a:fillRect/>
          </a:stretch>
        </p:blipFill>
        <p:spPr bwMode="auto">
          <a:xfrm>
            <a:off x="0" y="6210300"/>
            <a:ext cx="581025" cy="647700"/>
          </a:xfrm>
          <a:prstGeom prst="rect">
            <a:avLst/>
          </a:prstGeom>
          <a:noFill/>
        </p:spPr>
      </p:pic>
      <p:pic>
        <p:nvPicPr>
          <p:cNvPr id="1097" name="Picture 73" descr="untitled"/>
          <p:cNvPicPr>
            <a:picLocks noChangeAspect="1" noChangeArrowheads="1"/>
          </p:cNvPicPr>
          <p:nvPr userDrawn="1"/>
        </p:nvPicPr>
        <p:blipFill>
          <a:blip r:embed="rId18" cstate="print"/>
          <a:srcRect/>
          <a:stretch>
            <a:fillRect/>
          </a:stretch>
        </p:blipFill>
        <p:spPr bwMode="auto">
          <a:xfrm>
            <a:off x="8001000" y="0"/>
            <a:ext cx="1143000" cy="1066800"/>
          </a:xfrm>
          <a:prstGeom prst="rect">
            <a:avLst/>
          </a:prstGeom>
          <a:noFill/>
        </p:spPr>
      </p:pic>
      <p:pic>
        <p:nvPicPr>
          <p:cNvPr id="1098" name="Picture 74" descr="energy eff"/>
          <p:cNvPicPr>
            <a:picLocks noChangeAspect="1" noChangeArrowheads="1"/>
          </p:cNvPicPr>
          <p:nvPr userDrawn="1"/>
        </p:nvPicPr>
        <p:blipFill>
          <a:blip r:embed="rId19" cstate="print"/>
          <a:srcRect/>
          <a:stretch>
            <a:fillRect/>
          </a:stretch>
        </p:blipFill>
        <p:spPr bwMode="auto">
          <a:xfrm>
            <a:off x="0" y="0"/>
            <a:ext cx="1371600" cy="1066800"/>
          </a:xfrm>
          <a:prstGeom prst="rect">
            <a:avLst/>
          </a:prstGeom>
          <a:noFill/>
        </p:spPr>
      </p:pic>
      <p:sp>
        <p:nvSpPr>
          <p:cNvPr id="1067" name="Text Box 43"/>
          <p:cNvSpPr txBox="1">
            <a:spLocks noChangeArrowheads="1"/>
          </p:cNvSpPr>
          <p:nvPr userDrawn="1"/>
        </p:nvSpPr>
        <p:spPr bwMode="auto">
          <a:xfrm>
            <a:off x="8610600" y="6491288"/>
            <a:ext cx="533400" cy="366712"/>
          </a:xfrm>
          <a:prstGeom prst="rect">
            <a:avLst/>
          </a:prstGeom>
          <a:noFill/>
          <a:ln w="9525">
            <a:noFill/>
            <a:miter lim="800000"/>
            <a:headEnd/>
            <a:tailEnd/>
          </a:ln>
          <a:effectLst/>
        </p:spPr>
        <p:txBody>
          <a:bodyPr>
            <a:spAutoFit/>
          </a:bodyPr>
          <a:lstStyle/>
          <a:p>
            <a:pPr algn="ctr" eaLnBrk="0" hangingPunct="0">
              <a:spcBef>
                <a:spcPct val="50000"/>
              </a:spcBef>
              <a:buFontTx/>
              <a:buNone/>
            </a:pPr>
            <a:fld id="{2F30CBD6-85BD-467A-885E-5A527F0DFFB8}" type="slidenum">
              <a:rPr lang="en-US" sz="1800">
                <a:solidFill>
                  <a:schemeClr val="tx1"/>
                </a:solidFill>
                <a:latin typeface="Times" pitchFamily="18" charset="0"/>
              </a:rPr>
              <a:pPr algn="ctr" eaLnBrk="0" hangingPunct="0">
                <a:spcBef>
                  <a:spcPct val="50000"/>
                </a:spcBef>
                <a:buFontTx/>
                <a:buNone/>
              </a:pPr>
              <a:t>‹#›</a:t>
            </a:fld>
            <a:endParaRPr lang="en-US" sz="1800">
              <a:solidFill>
                <a:schemeClr val="tx1"/>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rtl="0" fontAlgn="base">
        <a:spcBef>
          <a:spcPct val="0"/>
        </a:spcBef>
        <a:spcAft>
          <a:spcPct val="0"/>
        </a:spcAft>
        <a:defRPr sz="2400">
          <a:solidFill>
            <a:srgbClr val="FFFF99"/>
          </a:solidFill>
          <a:latin typeface="+mj-lt"/>
          <a:ea typeface="+mj-ea"/>
          <a:cs typeface="+mj-cs"/>
        </a:defRPr>
      </a:lvl1pPr>
      <a:lvl2pPr algn="l" rtl="0" fontAlgn="base">
        <a:spcBef>
          <a:spcPct val="0"/>
        </a:spcBef>
        <a:spcAft>
          <a:spcPct val="0"/>
        </a:spcAft>
        <a:defRPr sz="2400">
          <a:solidFill>
            <a:srgbClr val="FFFF99"/>
          </a:solidFill>
          <a:latin typeface="Arial" pitchFamily="34" charset="0"/>
        </a:defRPr>
      </a:lvl2pPr>
      <a:lvl3pPr algn="l" rtl="0" fontAlgn="base">
        <a:spcBef>
          <a:spcPct val="0"/>
        </a:spcBef>
        <a:spcAft>
          <a:spcPct val="0"/>
        </a:spcAft>
        <a:defRPr sz="2400">
          <a:solidFill>
            <a:srgbClr val="FFFF99"/>
          </a:solidFill>
          <a:latin typeface="Arial" pitchFamily="34" charset="0"/>
        </a:defRPr>
      </a:lvl3pPr>
      <a:lvl4pPr algn="l" rtl="0" fontAlgn="base">
        <a:spcBef>
          <a:spcPct val="0"/>
        </a:spcBef>
        <a:spcAft>
          <a:spcPct val="0"/>
        </a:spcAft>
        <a:defRPr sz="2400">
          <a:solidFill>
            <a:srgbClr val="FFFF99"/>
          </a:solidFill>
          <a:latin typeface="Arial" pitchFamily="34" charset="0"/>
        </a:defRPr>
      </a:lvl4pPr>
      <a:lvl5pPr algn="l" rtl="0" fontAlgn="base">
        <a:spcBef>
          <a:spcPct val="0"/>
        </a:spcBef>
        <a:spcAft>
          <a:spcPct val="0"/>
        </a:spcAft>
        <a:defRPr sz="2400">
          <a:solidFill>
            <a:srgbClr val="FFFF99"/>
          </a:solidFill>
          <a:latin typeface="Arial" pitchFamily="34" charset="0"/>
        </a:defRPr>
      </a:lvl5pPr>
      <a:lvl6pPr marL="457200" algn="l" rtl="0" fontAlgn="base">
        <a:spcBef>
          <a:spcPct val="0"/>
        </a:spcBef>
        <a:spcAft>
          <a:spcPct val="0"/>
        </a:spcAft>
        <a:defRPr sz="2400">
          <a:solidFill>
            <a:srgbClr val="FFFF99"/>
          </a:solidFill>
          <a:latin typeface="Arial" pitchFamily="34" charset="0"/>
        </a:defRPr>
      </a:lvl6pPr>
      <a:lvl7pPr marL="914400" algn="l" rtl="0" fontAlgn="base">
        <a:spcBef>
          <a:spcPct val="0"/>
        </a:spcBef>
        <a:spcAft>
          <a:spcPct val="0"/>
        </a:spcAft>
        <a:defRPr sz="2400">
          <a:solidFill>
            <a:srgbClr val="FFFF99"/>
          </a:solidFill>
          <a:latin typeface="Arial" pitchFamily="34" charset="0"/>
        </a:defRPr>
      </a:lvl7pPr>
      <a:lvl8pPr marL="1371600" algn="l" rtl="0" fontAlgn="base">
        <a:spcBef>
          <a:spcPct val="0"/>
        </a:spcBef>
        <a:spcAft>
          <a:spcPct val="0"/>
        </a:spcAft>
        <a:defRPr sz="2400">
          <a:solidFill>
            <a:srgbClr val="FFFF99"/>
          </a:solidFill>
          <a:latin typeface="Arial" pitchFamily="34" charset="0"/>
        </a:defRPr>
      </a:lvl8pPr>
      <a:lvl9pPr marL="1828800" algn="l" rtl="0" fontAlgn="base">
        <a:spcBef>
          <a:spcPct val="0"/>
        </a:spcBef>
        <a:spcAft>
          <a:spcPct val="0"/>
        </a:spcAft>
        <a:defRPr sz="2400">
          <a:solidFill>
            <a:srgbClr val="FFFF99"/>
          </a:solidFill>
          <a:latin typeface="Arial" pitchFamily="34" charset="0"/>
        </a:defRPr>
      </a:lvl9pPr>
    </p:titleStyle>
    <p:bodyStyle>
      <a:lvl1pPr algn="l" rtl="0" fontAlgn="base">
        <a:spcBef>
          <a:spcPct val="20000"/>
        </a:spcBef>
        <a:spcAft>
          <a:spcPct val="0"/>
        </a:spcAft>
        <a:defRPr sz="2000">
          <a:solidFill>
            <a:schemeClr val="tx1"/>
          </a:solidFill>
          <a:latin typeface="+mn-lt"/>
          <a:ea typeface="+mn-ea"/>
          <a:cs typeface="+mn-cs"/>
        </a:defRPr>
      </a:lvl1pPr>
      <a:lvl2pPr marL="509588" indent="-285750" algn="l" rtl="0" fontAlgn="base">
        <a:spcBef>
          <a:spcPct val="20000"/>
        </a:spcBef>
        <a:spcAft>
          <a:spcPct val="0"/>
        </a:spcAft>
        <a:buBlip>
          <a:blip r:embed="rId20"/>
        </a:buBlip>
        <a:defRPr sz="2000">
          <a:solidFill>
            <a:srgbClr val="000099"/>
          </a:solidFill>
          <a:latin typeface="+mn-lt"/>
        </a:defRPr>
      </a:lvl2pPr>
      <a:lvl3pPr marL="911225" indent="-228600" algn="l" rtl="0" fontAlgn="base">
        <a:spcBef>
          <a:spcPct val="20000"/>
        </a:spcBef>
        <a:spcAft>
          <a:spcPct val="0"/>
        </a:spcAft>
        <a:buClr>
          <a:srgbClr val="800000"/>
        </a:buClr>
        <a:buSzPct val="110000"/>
        <a:buFont typeface="Wingdings" pitchFamily="2" charset="2"/>
        <a:buChar char="Ø"/>
        <a:defRPr>
          <a:solidFill>
            <a:srgbClr val="663300"/>
          </a:solidFill>
          <a:latin typeface="+mn-lt"/>
        </a:defRPr>
      </a:lvl3pPr>
      <a:lvl4pPr marL="1382713" indent="-228600" algn="l" rtl="0" fontAlgn="base">
        <a:spcBef>
          <a:spcPct val="20000"/>
        </a:spcBef>
        <a:spcAft>
          <a:spcPct val="0"/>
        </a:spcAft>
        <a:buFont typeface="Wingdings" pitchFamily="2" charset="2"/>
        <a:buBlip>
          <a:blip r:embed="rId21"/>
        </a:buBlip>
        <a:defRPr sz="1600">
          <a:solidFill>
            <a:srgbClr val="336600"/>
          </a:solidFill>
          <a:latin typeface="+mn-lt"/>
        </a:defRPr>
      </a:lvl4pPr>
      <a:lvl5pPr marL="1825625" indent="-228600" algn="l" rtl="0" fontAlgn="base">
        <a:spcBef>
          <a:spcPct val="20000"/>
        </a:spcBef>
        <a:spcAft>
          <a:spcPct val="0"/>
        </a:spcAft>
        <a:buFont typeface="Wingdings" pitchFamily="2" charset="2"/>
        <a:buChar char="Ø"/>
        <a:defRPr sz="1600">
          <a:solidFill>
            <a:schemeClr val="tx1"/>
          </a:solidFill>
          <a:latin typeface="+mn-lt"/>
        </a:defRPr>
      </a:lvl5pPr>
      <a:lvl6pPr marL="2282825" indent="-228600" algn="l" rtl="0" fontAlgn="base">
        <a:spcBef>
          <a:spcPct val="20000"/>
        </a:spcBef>
        <a:spcAft>
          <a:spcPct val="0"/>
        </a:spcAft>
        <a:buFont typeface="Wingdings" pitchFamily="2" charset="2"/>
        <a:buChar char="Ø"/>
        <a:defRPr sz="1600">
          <a:solidFill>
            <a:schemeClr val="tx1"/>
          </a:solidFill>
          <a:latin typeface="+mn-lt"/>
        </a:defRPr>
      </a:lvl6pPr>
      <a:lvl7pPr marL="2740025" indent="-228600" algn="l" rtl="0" fontAlgn="base">
        <a:spcBef>
          <a:spcPct val="20000"/>
        </a:spcBef>
        <a:spcAft>
          <a:spcPct val="0"/>
        </a:spcAft>
        <a:buFont typeface="Wingdings" pitchFamily="2" charset="2"/>
        <a:buChar char="Ø"/>
        <a:defRPr sz="1600">
          <a:solidFill>
            <a:schemeClr val="tx1"/>
          </a:solidFill>
          <a:latin typeface="+mn-lt"/>
        </a:defRPr>
      </a:lvl7pPr>
      <a:lvl8pPr marL="3197225" indent="-228600" algn="l" rtl="0" fontAlgn="base">
        <a:spcBef>
          <a:spcPct val="20000"/>
        </a:spcBef>
        <a:spcAft>
          <a:spcPct val="0"/>
        </a:spcAft>
        <a:buFont typeface="Wingdings" pitchFamily="2" charset="2"/>
        <a:buChar char="Ø"/>
        <a:defRPr sz="1600">
          <a:solidFill>
            <a:schemeClr val="tx1"/>
          </a:solidFill>
          <a:latin typeface="+mn-lt"/>
        </a:defRPr>
      </a:lvl8pPr>
      <a:lvl9pPr marL="3654425" indent="-228600" algn="l" rtl="0" fontAlgn="base">
        <a:spcBef>
          <a:spcPct val="20000"/>
        </a:spcBef>
        <a:spcAft>
          <a:spcPct val="0"/>
        </a:spcAft>
        <a:buFont typeface="Wingdings" pitchFamily="2" charset="2"/>
        <a:buChar char="Ø"/>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mailto:rajkiran@asci.org.in" TargetMode="Externa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0" name="Rectangle 4"/>
          <p:cNvSpPr>
            <a:spLocks noGrp="1" noChangeArrowheads="1"/>
          </p:cNvSpPr>
          <p:nvPr>
            <p:ph type="ctrTitle"/>
          </p:nvPr>
        </p:nvSpPr>
        <p:spPr bwMode="auto">
          <a:xfrm>
            <a:off x="1676400" y="304800"/>
            <a:ext cx="5486400" cy="2057400"/>
          </a:xfrm>
          <a:prstGeom prst="rect">
            <a:avLst/>
          </a:prstGeom>
          <a:noFill/>
          <a:ln>
            <a:miter lim="800000"/>
            <a:headEnd/>
            <a:tailEnd/>
          </a:ln>
        </p:spPr>
        <p:txBody>
          <a:bodyPr/>
          <a:lstStyle/>
          <a:p>
            <a:br>
              <a:rPr lang="en-US" sz="1800" dirty="0">
                <a:solidFill>
                  <a:srgbClr val="CC3300"/>
                </a:solidFill>
              </a:rPr>
            </a:br>
            <a:r>
              <a:rPr lang="en-US" b="1" dirty="0">
                <a:solidFill>
                  <a:srgbClr val="006600"/>
                </a:solidFill>
              </a:rPr>
              <a:t>Affordable and Clean Energy in the Context of Sustainable Development Scenario</a:t>
            </a:r>
            <a:br>
              <a:rPr lang="en-IN" dirty="0"/>
            </a:br>
            <a:endParaRPr lang="en-US" sz="1600" dirty="0">
              <a:solidFill>
                <a:srgbClr val="1B02B2"/>
              </a:solidFill>
            </a:endParaRPr>
          </a:p>
        </p:txBody>
      </p:sp>
      <p:sp>
        <p:nvSpPr>
          <p:cNvPr id="214024" name="Text Box 8"/>
          <p:cNvSpPr txBox="1">
            <a:spLocks noChangeArrowheads="1"/>
          </p:cNvSpPr>
          <p:nvPr/>
        </p:nvSpPr>
        <p:spPr bwMode="auto">
          <a:xfrm>
            <a:off x="1752600" y="2667000"/>
            <a:ext cx="3962400" cy="396875"/>
          </a:xfrm>
          <a:prstGeom prst="rect">
            <a:avLst/>
          </a:prstGeom>
          <a:noFill/>
          <a:ln w="9525" algn="ctr">
            <a:noFill/>
            <a:miter lim="800000"/>
            <a:headEnd/>
            <a:tailEnd/>
          </a:ln>
          <a:effectLst/>
        </p:spPr>
        <p:txBody>
          <a:bodyPr>
            <a:spAutoFit/>
          </a:bodyPr>
          <a:lstStyle/>
          <a:p>
            <a:pPr indent="4763">
              <a:spcBef>
                <a:spcPct val="50000"/>
              </a:spcBef>
              <a:buFontTx/>
              <a:buNone/>
            </a:pPr>
            <a:r>
              <a:rPr lang="en-US"/>
              <a:t>Rajkiran V Bilolikar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a:xfrm>
            <a:off x="1447800" y="228600"/>
            <a:ext cx="6324601" cy="762000"/>
          </a:xfrm>
        </p:spPr>
        <p:txBody>
          <a:bodyPr/>
          <a:lstStyle/>
          <a:p>
            <a:r>
              <a:rPr lang="nl-NL" sz="2800" dirty="0"/>
              <a:t>Security risks associated with climate change</a:t>
            </a:r>
            <a:endParaRPr lang="en-US" sz="2800" dirty="0"/>
          </a:p>
        </p:txBody>
      </p:sp>
      <p:pic>
        <p:nvPicPr>
          <p:cNvPr id="487427" name="Picture 3" descr="jg2007_figure1_big"/>
          <p:cNvPicPr>
            <a:picLocks noGrp="1" noChangeAspect="1" noChangeArrowheads="1"/>
          </p:cNvPicPr>
          <p:nvPr>
            <p:ph idx="1"/>
          </p:nvPr>
        </p:nvPicPr>
        <p:blipFill>
          <a:blip r:embed="rId3"/>
          <a:srcRect/>
          <a:stretch>
            <a:fillRect/>
          </a:stretch>
        </p:blipFill>
        <p:spPr>
          <a:xfrm>
            <a:off x="1317625" y="1417638"/>
            <a:ext cx="6635750" cy="4678362"/>
          </a:xfrm>
          <a:noFill/>
          <a:ln/>
        </p:spPr>
      </p:pic>
      <p:sp>
        <p:nvSpPr>
          <p:cNvPr id="487428" name="Text Box 4"/>
          <p:cNvSpPr txBox="1">
            <a:spLocks noChangeArrowheads="1"/>
          </p:cNvSpPr>
          <p:nvPr/>
        </p:nvSpPr>
        <p:spPr bwMode="auto">
          <a:xfrm>
            <a:off x="2438400" y="6096000"/>
            <a:ext cx="6400800" cy="276999"/>
          </a:xfrm>
          <a:prstGeom prst="rect">
            <a:avLst/>
          </a:prstGeom>
          <a:noFill/>
          <a:ln w="9525">
            <a:noFill/>
            <a:miter lim="800000"/>
            <a:headEnd/>
            <a:tailEnd/>
          </a:ln>
          <a:effectLst/>
        </p:spPr>
        <p:txBody>
          <a:bodyPr wrap="square">
            <a:spAutoFit/>
          </a:bodyPr>
          <a:lstStyle/>
          <a:p>
            <a:pPr algn="r">
              <a:spcBef>
                <a:spcPct val="50000"/>
              </a:spcBef>
              <a:buNone/>
            </a:pPr>
            <a:r>
              <a:rPr lang="nl-NL" sz="1200" dirty="0"/>
              <a:t>Source:German Advisory Council on Global Change, 2007</a:t>
            </a:r>
            <a:endParaRPr lang="en-US" sz="1200" dirty="0"/>
          </a:p>
        </p:txBody>
      </p:sp>
    </p:spTree>
    <p:extLst>
      <p:ext uri="{BB962C8B-B14F-4D97-AF65-F5344CB8AC3E}">
        <p14:creationId xmlns:p14="http://schemas.microsoft.com/office/powerpoint/2010/main" val="2300155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Crude Oil – Producers, Net Importers, Net Exporters</a:t>
            </a:r>
            <a:endParaRPr lang="en-IN" dirty="0"/>
          </a:p>
        </p:txBody>
      </p:sp>
      <p:pic>
        <p:nvPicPr>
          <p:cNvPr id="4099" name="Picture 3"/>
          <p:cNvPicPr>
            <a:picLocks noChangeAspect="1" noChangeArrowheads="1"/>
          </p:cNvPicPr>
          <p:nvPr/>
        </p:nvPicPr>
        <p:blipFill>
          <a:blip r:embed="rId2" cstate="print"/>
          <a:srcRect/>
          <a:stretch>
            <a:fillRect/>
          </a:stretch>
        </p:blipFill>
        <p:spPr bwMode="auto">
          <a:xfrm>
            <a:off x="381000" y="1676400"/>
            <a:ext cx="2895600" cy="3460302"/>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3657600" y="1905000"/>
            <a:ext cx="2514600" cy="4330201"/>
          </a:xfrm>
          <a:prstGeom prst="rect">
            <a:avLst/>
          </a:prstGeom>
          <a:noFill/>
          <a:ln w="9525">
            <a:noFill/>
            <a:miter lim="800000"/>
            <a:headEnd/>
            <a:tailEnd/>
          </a:ln>
        </p:spPr>
      </p:pic>
      <p:pic>
        <p:nvPicPr>
          <p:cNvPr id="4101" name="Picture 5"/>
          <p:cNvPicPr>
            <a:picLocks noChangeAspect="1" noChangeArrowheads="1"/>
          </p:cNvPicPr>
          <p:nvPr/>
        </p:nvPicPr>
        <p:blipFill>
          <a:blip r:embed="rId4" cstate="print"/>
          <a:srcRect/>
          <a:stretch>
            <a:fillRect/>
          </a:stretch>
        </p:blipFill>
        <p:spPr bwMode="auto">
          <a:xfrm>
            <a:off x="6172200" y="1981200"/>
            <a:ext cx="2133600" cy="439120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533400" y="1524000"/>
            <a:ext cx="2614613" cy="4627904"/>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3124200" y="1524000"/>
            <a:ext cx="2286000" cy="4975167"/>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5410200" y="1524000"/>
            <a:ext cx="3048000" cy="5105400"/>
          </a:xfrm>
          <a:prstGeom prst="rect">
            <a:avLst/>
          </a:prstGeom>
          <a:noFill/>
          <a:ln w="9525">
            <a:noFill/>
            <a:miter lim="800000"/>
            <a:headEnd/>
            <a:tailEnd/>
          </a:ln>
        </p:spPr>
      </p:pic>
      <p:sp>
        <p:nvSpPr>
          <p:cNvPr id="8" name="Title 1"/>
          <p:cNvSpPr>
            <a:spLocks noGrp="1"/>
          </p:cNvSpPr>
          <p:nvPr>
            <p:ph type="title"/>
          </p:nvPr>
        </p:nvSpPr>
        <p:spPr>
          <a:xfrm>
            <a:off x="1524000" y="381000"/>
            <a:ext cx="6324600" cy="533400"/>
          </a:xfrm>
        </p:spPr>
        <p:txBody>
          <a:bodyPr/>
          <a:lstStyle/>
          <a:p>
            <a:r>
              <a:rPr lang="en-US" dirty="0"/>
              <a:t>Natural Gas– Producers, Net Importers, Net Exporters</a:t>
            </a:r>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762000" y="1524000"/>
            <a:ext cx="2524125" cy="4909942"/>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3429000" y="1447800"/>
            <a:ext cx="2514600" cy="4953000"/>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5943600" y="1447800"/>
            <a:ext cx="2438400" cy="5113421"/>
          </a:xfrm>
          <a:prstGeom prst="rect">
            <a:avLst/>
          </a:prstGeom>
          <a:noFill/>
          <a:ln w="9525">
            <a:noFill/>
            <a:miter lim="800000"/>
            <a:headEnd/>
            <a:tailEnd/>
          </a:ln>
        </p:spPr>
      </p:pic>
      <p:sp>
        <p:nvSpPr>
          <p:cNvPr id="8" name="Title 1"/>
          <p:cNvSpPr>
            <a:spLocks noGrp="1"/>
          </p:cNvSpPr>
          <p:nvPr>
            <p:ph type="title"/>
          </p:nvPr>
        </p:nvSpPr>
        <p:spPr>
          <a:xfrm>
            <a:off x="1524000" y="381000"/>
            <a:ext cx="6324600" cy="533400"/>
          </a:xfrm>
        </p:spPr>
        <p:txBody>
          <a:bodyPr/>
          <a:lstStyle/>
          <a:p>
            <a:r>
              <a:rPr lang="en-US" dirty="0"/>
              <a:t>Coal– Producers, Net Importers, Net Exporters</a:t>
            </a:r>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762000" y="1371600"/>
            <a:ext cx="2579383" cy="5105400"/>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3581400" y="1371600"/>
            <a:ext cx="2286000" cy="5029200"/>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5943600" y="1274956"/>
            <a:ext cx="2286000" cy="5583044"/>
          </a:xfrm>
          <a:prstGeom prst="rect">
            <a:avLst/>
          </a:prstGeom>
          <a:noFill/>
          <a:ln w="9525">
            <a:noFill/>
            <a:miter lim="800000"/>
            <a:headEnd/>
            <a:tailEnd/>
          </a:ln>
        </p:spPr>
      </p:pic>
      <p:sp>
        <p:nvSpPr>
          <p:cNvPr id="8" name="Title 1"/>
          <p:cNvSpPr>
            <a:spLocks noGrp="1"/>
          </p:cNvSpPr>
          <p:nvPr>
            <p:ph type="title"/>
          </p:nvPr>
        </p:nvSpPr>
        <p:spPr>
          <a:xfrm>
            <a:off x="1524000" y="381000"/>
            <a:ext cx="6324600" cy="533400"/>
          </a:xfrm>
        </p:spPr>
        <p:txBody>
          <a:bodyPr/>
          <a:lstStyle/>
          <a:p>
            <a:r>
              <a:rPr lang="en-US" dirty="0"/>
              <a:t>Nuclear– Producers and Installed Capacity</a:t>
            </a:r>
            <a:endParaRPr lang="en-I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 - Producers</a:t>
            </a:r>
            <a:endParaRPr lang="en-IN" dirty="0"/>
          </a:p>
        </p:txBody>
      </p:sp>
      <p:pic>
        <p:nvPicPr>
          <p:cNvPr id="8194" name="Picture 2"/>
          <p:cNvPicPr>
            <a:picLocks noChangeAspect="1" noChangeArrowheads="1"/>
          </p:cNvPicPr>
          <p:nvPr/>
        </p:nvPicPr>
        <p:blipFill>
          <a:blip r:embed="rId2" cstate="print"/>
          <a:srcRect/>
          <a:stretch>
            <a:fillRect/>
          </a:stretch>
        </p:blipFill>
        <p:spPr bwMode="auto">
          <a:xfrm>
            <a:off x="533400" y="1371600"/>
            <a:ext cx="2295525" cy="4433822"/>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3200400" y="1371600"/>
            <a:ext cx="1709738" cy="4481837"/>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a:stretch>
            <a:fillRect/>
          </a:stretch>
        </p:blipFill>
        <p:spPr bwMode="auto">
          <a:xfrm>
            <a:off x="5257800" y="1353877"/>
            <a:ext cx="2895600" cy="527552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 - Producers</a:t>
            </a:r>
            <a:endParaRPr lang="en-IN" dirty="0"/>
          </a:p>
        </p:txBody>
      </p:sp>
      <p:pic>
        <p:nvPicPr>
          <p:cNvPr id="9218" name="Picture 2"/>
          <p:cNvPicPr>
            <a:picLocks noChangeAspect="1" noChangeArrowheads="1"/>
          </p:cNvPicPr>
          <p:nvPr/>
        </p:nvPicPr>
        <p:blipFill>
          <a:blip r:embed="rId2" cstate="print"/>
          <a:srcRect/>
          <a:stretch>
            <a:fillRect/>
          </a:stretch>
        </p:blipFill>
        <p:spPr bwMode="auto">
          <a:xfrm>
            <a:off x="914400" y="1371600"/>
            <a:ext cx="2600325" cy="5004735"/>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3657600" y="1371600"/>
            <a:ext cx="2114550" cy="4802188"/>
          </a:xfrm>
          <a:prstGeom prst="rect">
            <a:avLst/>
          </a:prstGeom>
          <a:noFill/>
          <a:ln w="9525">
            <a:noFill/>
            <a:miter lim="800000"/>
            <a:headEnd/>
            <a:tailEnd/>
          </a:ln>
        </p:spPr>
      </p:pic>
      <p:pic>
        <p:nvPicPr>
          <p:cNvPr id="9220" name="Picture 4"/>
          <p:cNvPicPr>
            <a:picLocks noChangeAspect="1" noChangeArrowheads="1"/>
          </p:cNvPicPr>
          <p:nvPr/>
        </p:nvPicPr>
        <p:blipFill>
          <a:blip r:embed="rId4" cstate="print"/>
          <a:srcRect/>
          <a:stretch>
            <a:fillRect/>
          </a:stretch>
        </p:blipFill>
        <p:spPr bwMode="auto">
          <a:xfrm>
            <a:off x="6019800" y="1371600"/>
            <a:ext cx="2438400" cy="516697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Solar – Producers of Solar PV</a:t>
            </a:r>
            <a:endParaRPr lang="en-IN" dirty="0"/>
          </a:p>
        </p:txBody>
      </p:sp>
      <p:pic>
        <p:nvPicPr>
          <p:cNvPr id="10242" name="Picture 2"/>
          <p:cNvPicPr>
            <a:picLocks noChangeAspect="1" noChangeArrowheads="1"/>
          </p:cNvPicPr>
          <p:nvPr/>
        </p:nvPicPr>
        <p:blipFill>
          <a:blip r:embed="rId2" cstate="print"/>
          <a:srcRect/>
          <a:stretch>
            <a:fillRect/>
          </a:stretch>
        </p:blipFill>
        <p:spPr bwMode="auto">
          <a:xfrm>
            <a:off x="762000" y="1447800"/>
            <a:ext cx="2371725" cy="4727205"/>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3276600" y="1447800"/>
            <a:ext cx="2133600" cy="4997621"/>
          </a:xfrm>
          <a:prstGeom prst="rect">
            <a:avLst/>
          </a:prstGeom>
          <a:noFill/>
          <a:ln w="9525">
            <a:noFill/>
            <a:miter lim="800000"/>
            <a:headEnd/>
            <a:tailEnd/>
          </a:ln>
        </p:spPr>
      </p:pic>
      <p:pic>
        <p:nvPicPr>
          <p:cNvPr id="10244" name="Picture 4"/>
          <p:cNvPicPr>
            <a:picLocks noChangeAspect="1" noChangeArrowheads="1"/>
          </p:cNvPicPr>
          <p:nvPr/>
        </p:nvPicPr>
        <p:blipFill>
          <a:blip r:embed="rId4" cstate="print"/>
          <a:srcRect/>
          <a:stretch>
            <a:fillRect/>
          </a:stretch>
        </p:blipFill>
        <p:spPr bwMode="auto">
          <a:xfrm>
            <a:off x="5486400" y="1524000"/>
            <a:ext cx="2438400" cy="52657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Electricity Generation by Source</a:t>
            </a:r>
            <a:endParaRPr lang="en-IN" dirty="0"/>
          </a:p>
        </p:txBody>
      </p:sp>
      <p:pic>
        <p:nvPicPr>
          <p:cNvPr id="11266" name="Picture 2"/>
          <p:cNvPicPr>
            <a:picLocks noChangeAspect="1" noChangeArrowheads="1"/>
          </p:cNvPicPr>
          <p:nvPr/>
        </p:nvPicPr>
        <p:blipFill>
          <a:blip r:embed="rId2" cstate="print"/>
          <a:srcRect/>
          <a:stretch>
            <a:fillRect/>
          </a:stretch>
        </p:blipFill>
        <p:spPr bwMode="auto">
          <a:xfrm>
            <a:off x="685800" y="1371600"/>
            <a:ext cx="2362200" cy="5105400"/>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3048000" y="1371600"/>
            <a:ext cx="1752600" cy="4933950"/>
          </a:xfrm>
          <a:prstGeom prst="rect">
            <a:avLst/>
          </a:prstGeom>
          <a:noFill/>
          <a:ln w="9525">
            <a:noFill/>
            <a:miter lim="800000"/>
            <a:headEnd/>
            <a:tailEnd/>
          </a:ln>
        </p:spPr>
      </p:pic>
      <p:pic>
        <p:nvPicPr>
          <p:cNvPr id="11268" name="Picture 4"/>
          <p:cNvPicPr>
            <a:picLocks noChangeAspect="1" noChangeArrowheads="1"/>
          </p:cNvPicPr>
          <p:nvPr/>
        </p:nvPicPr>
        <p:blipFill>
          <a:blip r:embed="rId4" cstate="print"/>
          <a:srcRect/>
          <a:stretch>
            <a:fillRect/>
          </a:stretch>
        </p:blipFill>
        <p:spPr bwMode="auto">
          <a:xfrm>
            <a:off x="4800600" y="1371600"/>
            <a:ext cx="1828800" cy="4776839"/>
          </a:xfrm>
          <a:prstGeom prst="rect">
            <a:avLst/>
          </a:prstGeom>
          <a:noFill/>
          <a:ln w="9525">
            <a:noFill/>
            <a:miter lim="800000"/>
            <a:headEnd/>
            <a:tailEnd/>
          </a:ln>
        </p:spPr>
      </p:pic>
      <p:pic>
        <p:nvPicPr>
          <p:cNvPr id="11269" name="Picture 5"/>
          <p:cNvPicPr>
            <a:picLocks noChangeAspect="1" noChangeArrowheads="1"/>
          </p:cNvPicPr>
          <p:nvPr/>
        </p:nvPicPr>
        <p:blipFill>
          <a:blip r:embed="rId5" cstate="print"/>
          <a:srcRect/>
          <a:stretch>
            <a:fillRect/>
          </a:stretch>
        </p:blipFill>
        <p:spPr bwMode="auto">
          <a:xfrm>
            <a:off x="6629400" y="1447800"/>
            <a:ext cx="1905000" cy="44196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Electricity – Producers, Net Exporters and Net Importers</a:t>
            </a:r>
            <a:endParaRPr lang="en-IN" dirty="0"/>
          </a:p>
        </p:txBody>
      </p:sp>
      <p:pic>
        <p:nvPicPr>
          <p:cNvPr id="12290" name="Picture 2"/>
          <p:cNvPicPr>
            <a:picLocks noChangeAspect="1" noChangeArrowheads="1"/>
          </p:cNvPicPr>
          <p:nvPr/>
        </p:nvPicPr>
        <p:blipFill>
          <a:blip r:embed="rId2" cstate="print"/>
          <a:srcRect/>
          <a:stretch>
            <a:fillRect/>
          </a:stretch>
        </p:blipFill>
        <p:spPr bwMode="auto">
          <a:xfrm>
            <a:off x="533400" y="1447800"/>
            <a:ext cx="2438400" cy="4428554"/>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3124200" y="1467351"/>
            <a:ext cx="1914525" cy="4400049"/>
          </a:xfrm>
          <a:prstGeom prst="rect">
            <a:avLst/>
          </a:prstGeom>
          <a:noFill/>
          <a:ln w="9525">
            <a:noFill/>
            <a:miter lim="800000"/>
            <a:headEnd/>
            <a:tailEnd/>
          </a:ln>
        </p:spPr>
      </p:pic>
      <p:pic>
        <p:nvPicPr>
          <p:cNvPr id="12292" name="Picture 4"/>
          <p:cNvPicPr>
            <a:picLocks noChangeAspect="1" noChangeArrowheads="1"/>
          </p:cNvPicPr>
          <p:nvPr/>
        </p:nvPicPr>
        <p:blipFill>
          <a:blip r:embed="rId4" cstate="print"/>
          <a:srcRect/>
          <a:stretch>
            <a:fillRect/>
          </a:stretch>
        </p:blipFill>
        <p:spPr bwMode="auto">
          <a:xfrm>
            <a:off x="5257800" y="1371600"/>
            <a:ext cx="2057400" cy="481284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E9EC6-0385-4793-BDE4-4516595DFF11}"/>
              </a:ext>
            </a:extLst>
          </p:cNvPr>
          <p:cNvSpPr>
            <a:spLocks noGrp="1"/>
          </p:cNvSpPr>
          <p:nvPr>
            <p:ph type="title"/>
          </p:nvPr>
        </p:nvSpPr>
        <p:spPr/>
        <p:txBody>
          <a:bodyPr/>
          <a:lstStyle/>
          <a:p>
            <a:r>
              <a:rPr lang="en-IN" dirty="0"/>
              <a:t>What is Sustainability</a:t>
            </a:r>
          </a:p>
        </p:txBody>
      </p:sp>
      <p:sp>
        <p:nvSpPr>
          <p:cNvPr id="3" name="Content Placeholder 2">
            <a:extLst>
              <a:ext uri="{FF2B5EF4-FFF2-40B4-BE49-F238E27FC236}">
                <a16:creationId xmlns:a16="http://schemas.microsoft.com/office/drawing/2014/main" id="{34EA7FB1-DB97-4173-BA9F-954A81EBFA6F}"/>
              </a:ext>
            </a:extLst>
          </p:cNvPr>
          <p:cNvSpPr>
            <a:spLocks noGrp="1"/>
          </p:cNvSpPr>
          <p:nvPr>
            <p:ph idx="1"/>
          </p:nvPr>
        </p:nvSpPr>
        <p:spPr/>
        <p:txBody>
          <a:bodyPr/>
          <a:lstStyle/>
          <a:p>
            <a:r>
              <a:rPr lang="en-US" dirty="0"/>
              <a:t>According to the United Nations (the UN’s Brundtland Commission popularized the term in 1987), sustainability is defined as </a:t>
            </a:r>
          </a:p>
          <a:p>
            <a:endParaRPr lang="en-US" dirty="0"/>
          </a:p>
          <a:p>
            <a:r>
              <a:rPr lang="en-US" dirty="0"/>
              <a:t>“Meeting the needs of the present without compromising the ability of future generations to meet their own needs.” </a:t>
            </a:r>
          </a:p>
          <a:p>
            <a:endParaRPr lang="en-US" dirty="0"/>
          </a:p>
          <a:p>
            <a:r>
              <a:rPr lang="en-US" dirty="0"/>
              <a:t>True sustainability is when everyone, everywhere can meet their basic needs forever.</a:t>
            </a:r>
            <a:endParaRPr lang="en-IN" dirty="0"/>
          </a:p>
        </p:txBody>
      </p:sp>
    </p:spTree>
    <p:extLst>
      <p:ext uri="{BB962C8B-B14F-4D97-AF65-F5344CB8AC3E}">
        <p14:creationId xmlns:p14="http://schemas.microsoft.com/office/powerpoint/2010/main" val="244760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Power generation and installed capacity - India</a:t>
            </a:r>
            <a:br>
              <a:rPr lang="en-US" b="1" dirty="0"/>
            </a:br>
            <a:endParaRPr lang="en-US" dirty="0"/>
          </a:p>
        </p:txBody>
      </p:sp>
      <p:graphicFrame>
        <p:nvGraphicFramePr>
          <p:cNvPr id="3" name="Table 2"/>
          <p:cNvGraphicFramePr>
            <a:graphicFrameLocks noGrp="1"/>
          </p:cNvGraphicFramePr>
          <p:nvPr/>
        </p:nvGraphicFramePr>
        <p:xfrm>
          <a:off x="381000" y="1524000"/>
          <a:ext cx="8305801" cy="4610102"/>
        </p:xfrm>
        <a:graphic>
          <a:graphicData uri="http://schemas.openxmlformats.org/drawingml/2006/table">
            <a:tbl>
              <a:tblPr>
                <a:tableStyleId>{08FB837D-C827-4EFA-A057-4D05807E0F7C}</a:tableStyleId>
              </a:tblPr>
              <a:tblGrid>
                <a:gridCol w="2523545">
                  <a:extLst>
                    <a:ext uri="{9D8B030D-6E8A-4147-A177-3AD203B41FA5}">
                      <a16:colId xmlns:a16="http://schemas.microsoft.com/office/drawing/2014/main" val="20000"/>
                    </a:ext>
                  </a:extLst>
                </a:gridCol>
                <a:gridCol w="2299345">
                  <a:extLst>
                    <a:ext uri="{9D8B030D-6E8A-4147-A177-3AD203B41FA5}">
                      <a16:colId xmlns:a16="http://schemas.microsoft.com/office/drawing/2014/main" val="20001"/>
                    </a:ext>
                  </a:extLst>
                </a:gridCol>
                <a:gridCol w="739710">
                  <a:extLst>
                    <a:ext uri="{9D8B030D-6E8A-4147-A177-3AD203B41FA5}">
                      <a16:colId xmlns:a16="http://schemas.microsoft.com/office/drawing/2014/main" val="20002"/>
                    </a:ext>
                  </a:extLst>
                </a:gridCol>
                <a:gridCol w="1971538">
                  <a:extLst>
                    <a:ext uri="{9D8B030D-6E8A-4147-A177-3AD203B41FA5}">
                      <a16:colId xmlns:a16="http://schemas.microsoft.com/office/drawing/2014/main" val="20003"/>
                    </a:ext>
                  </a:extLst>
                </a:gridCol>
                <a:gridCol w="771663">
                  <a:extLst>
                    <a:ext uri="{9D8B030D-6E8A-4147-A177-3AD203B41FA5}">
                      <a16:colId xmlns:a16="http://schemas.microsoft.com/office/drawing/2014/main" val="20004"/>
                    </a:ext>
                  </a:extLst>
                </a:gridCol>
              </a:tblGrid>
              <a:tr h="254702">
                <a:tc gridSpan="2">
                  <a:txBody>
                    <a:bodyPr/>
                    <a:lstStyle/>
                    <a:p>
                      <a:pPr algn="l" fontAlgn="ctr"/>
                      <a:r>
                        <a:rPr lang="en-US" sz="1400" b="1" u="none" strike="noStrike" dirty="0">
                          <a:solidFill>
                            <a:schemeClr val="bg1"/>
                          </a:solidFill>
                          <a:effectLst/>
                        </a:rPr>
                        <a:t>INSTALLED CAPACITY (AS ON SEPTEMBER, 2019)</a:t>
                      </a:r>
                      <a:endParaRPr lang="en-US" sz="1400" b="1" i="0" u="none" strike="noStrike" dirty="0">
                        <a:solidFill>
                          <a:schemeClr val="bg1"/>
                        </a:solidFill>
                        <a:effectLst/>
                        <a:latin typeface="Calibri"/>
                      </a:endParaRPr>
                    </a:p>
                  </a:txBody>
                  <a:tcPr marL="9525" marR="9525" marT="9525" marB="0" anchor="ctr">
                    <a:solidFill>
                      <a:schemeClr val="accent2"/>
                    </a:solidFill>
                  </a:tcPr>
                </a:tc>
                <a:tc hMerge="1">
                  <a:txBody>
                    <a:bodyPr/>
                    <a:lstStyle/>
                    <a:p>
                      <a:endParaRPr lang="en-US"/>
                    </a:p>
                  </a:txBody>
                  <a:tcPr/>
                </a:tc>
                <a:tc>
                  <a:txBody>
                    <a:bodyPr/>
                    <a:lstStyle/>
                    <a:p>
                      <a:pPr algn="ctr" fontAlgn="ctr"/>
                      <a:endParaRPr lang="en-US" sz="1400" b="1" i="0" u="none" strike="noStrike">
                        <a:solidFill>
                          <a:schemeClr val="bg1"/>
                        </a:solidFill>
                        <a:effectLst/>
                        <a:latin typeface="Calibri"/>
                      </a:endParaRPr>
                    </a:p>
                  </a:txBody>
                  <a:tcPr marL="9525" marR="9525" marT="9525" marB="0" anchor="ctr">
                    <a:solidFill>
                      <a:schemeClr val="accent2"/>
                    </a:solidFill>
                  </a:tcPr>
                </a:tc>
                <a:tc>
                  <a:txBody>
                    <a:bodyPr/>
                    <a:lstStyle/>
                    <a:p>
                      <a:pPr algn="l" fontAlgn="ctr"/>
                      <a:endParaRPr lang="en-US" sz="1400" b="1" i="0" u="none" strike="noStrike">
                        <a:solidFill>
                          <a:schemeClr val="bg1"/>
                        </a:solidFill>
                        <a:effectLst/>
                        <a:latin typeface="Calibri"/>
                      </a:endParaRPr>
                    </a:p>
                  </a:txBody>
                  <a:tcPr marL="9525" marR="9525" marT="9525" marB="0" anchor="ctr">
                    <a:solidFill>
                      <a:schemeClr val="accent2"/>
                    </a:solidFill>
                  </a:tcPr>
                </a:tc>
                <a:tc>
                  <a:txBody>
                    <a:bodyPr/>
                    <a:lstStyle/>
                    <a:p>
                      <a:pPr algn="ctr" fontAlgn="ctr"/>
                      <a:endParaRPr lang="en-US" sz="1400" b="1" i="0" u="none" strike="noStrike" dirty="0">
                        <a:solidFill>
                          <a:schemeClr val="bg1"/>
                        </a:solidFill>
                        <a:effectLst/>
                        <a:latin typeface="Calibri"/>
                      </a:endParaRPr>
                    </a:p>
                  </a:txBody>
                  <a:tcPr marL="9525" marR="9525" marT="9525" marB="0" anchor="ctr">
                    <a:solidFill>
                      <a:schemeClr val="accent2"/>
                    </a:solidFill>
                  </a:tcPr>
                </a:tc>
                <a:extLst>
                  <a:ext uri="{0D108BD9-81ED-4DB2-BD59-A6C34878D82A}">
                    <a16:rowId xmlns:a16="http://schemas.microsoft.com/office/drawing/2014/main" val="10000"/>
                  </a:ext>
                </a:extLst>
              </a:tr>
              <a:tr h="509403">
                <a:tc>
                  <a:txBody>
                    <a:bodyPr/>
                    <a:lstStyle/>
                    <a:p>
                      <a:pPr algn="l" fontAlgn="ctr"/>
                      <a:r>
                        <a:rPr lang="en-US" sz="1400" b="1" u="none" strike="noStrike" dirty="0">
                          <a:solidFill>
                            <a:schemeClr val="bg1"/>
                          </a:solidFill>
                          <a:effectLst/>
                        </a:rPr>
                        <a:t>Power Generation</a:t>
                      </a:r>
                      <a:endParaRPr lang="en-US" sz="1400" b="1" i="0" u="none" strike="noStrike" dirty="0">
                        <a:solidFill>
                          <a:schemeClr val="bg1"/>
                        </a:solidFill>
                        <a:effectLst/>
                        <a:latin typeface="Calibri"/>
                      </a:endParaRPr>
                    </a:p>
                  </a:txBody>
                  <a:tcPr marL="9525" marR="9525" marT="9525" marB="0" anchor="ctr">
                    <a:solidFill>
                      <a:schemeClr val="accent2"/>
                    </a:solidFill>
                  </a:tcPr>
                </a:tc>
                <a:tc>
                  <a:txBody>
                    <a:bodyPr/>
                    <a:lstStyle/>
                    <a:p>
                      <a:pPr algn="l" fontAlgn="ctr"/>
                      <a:r>
                        <a:rPr lang="en-US" sz="1400" b="1" u="none" strike="noStrike" dirty="0">
                          <a:solidFill>
                            <a:schemeClr val="bg1"/>
                          </a:solidFill>
                          <a:effectLst/>
                        </a:rPr>
                        <a:t>Actual Generation</a:t>
                      </a:r>
                    </a:p>
                    <a:p>
                      <a:pPr algn="l" fontAlgn="ctr"/>
                      <a:r>
                        <a:rPr lang="en-US" sz="1100" b="0" i="0" u="none" strike="noStrike" dirty="0">
                          <a:solidFill>
                            <a:schemeClr val="bg1"/>
                          </a:solidFill>
                          <a:effectLst/>
                          <a:latin typeface="Calibri"/>
                        </a:rPr>
                        <a:t>(as on August,19)</a:t>
                      </a:r>
                    </a:p>
                  </a:txBody>
                  <a:tcPr marL="9525" marR="9525" marT="9525" marB="0" anchor="ctr">
                    <a:solidFill>
                      <a:schemeClr val="accent2"/>
                    </a:solidFill>
                  </a:tcPr>
                </a:tc>
                <a:tc>
                  <a:txBody>
                    <a:bodyPr/>
                    <a:lstStyle/>
                    <a:p>
                      <a:pPr algn="ctr" fontAlgn="ctr"/>
                      <a:r>
                        <a:rPr lang="en-US" sz="1400" b="1" u="none" strike="noStrike">
                          <a:solidFill>
                            <a:schemeClr val="bg1"/>
                          </a:solidFill>
                          <a:effectLst/>
                        </a:rPr>
                        <a:t>Units</a:t>
                      </a:r>
                      <a:endParaRPr lang="en-US" sz="1400" b="1" i="0" u="none" strike="noStrike">
                        <a:solidFill>
                          <a:schemeClr val="bg1"/>
                        </a:solidFill>
                        <a:effectLst/>
                        <a:latin typeface="Calibri"/>
                      </a:endParaRPr>
                    </a:p>
                  </a:txBody>
                  <a:tcPr marL="9525" marR="9525" marT="9525" marB="0" anchor="ctr">
                    <a:solidFill>
                      <a:schemeClr val="accent2"/>
                    </a:solidFill>
                  </a:tcPr>
                </a:tc>
                <a:tc>
                  <a:txBody>
                    <a:bodyPr/>
                    <a:lstStyle/>
                    <a:p>
                      <a:pPr algn="l" fontAlgn="ctr"/>
                      <a:r>
                        <a:rPr lang="en-US" sz="1400" b="1" u="none" strike="noStrike" dirty="0">
                          <a:solidFill>
                            <a:schemeClr val="bg1"/>
                          </a:solidFill>
                          <a:effectLst/>
                        </a:rPr>
                        <a:t>Installed Capacity</a:t>
                      </a:r>
                    </a:p>
                    <a:p>
                      <a:pPr algn="l" fontAlgn="ctr"/>
                      <a:r>
                        <a:rPr lang="en-US" sz="1100" b="0" u="none" strike="noStrike" dirty="0">
                          <a:solidFill>
                            <a:schemeClr val="bg1"/>
                          </a:solidFill>
                          <a:effectLst/>
                        </a:rPr>
                        <a:t>(as on September,19)</a:t>
                      </a:r>
                      <a:endParaRPr lang="en-US" sz="1400" b="0" i="0" u="none" strike="noStrike" dirty="0">
                        <a:solidFill>
                          <a:schemeClr val="bg1"/>
                        </a:solidFill>
                        <a:effectLst/>
                        <a:latin typeface="Calibri"/>
                      </a:endParaRPr>
                    </a:p>
                  </a:txBody>
                  <a:tcPr marL="9525" marR="9525" marT="9525" marB="0" anchor="ctr">
                    <a:solidFill>
                      <a:schemeClr val="accent2"/>
                    </a:solidFill>
                  </a:tcPr>
                </a:tc>
                <a:tc>
                  <a:txBody>
                    <a:bodyPr/>
                    <a:lstStyle/>
                    <a:p>
                      <a:pPr algn="ctr" fontAlgn="ctr"/>
                      <a:r>
                        <a:rPr lang="en-US" sz="1400" b="1" u="none" strike="noStrike" dirty="0">
                          <a:solidFill>
                            <a:schemeClr val="bg1"/>
                          </a:solidFill>
                          <a:effectLst/>
                        </a:rPr>
                        <a:t>Units</a:t>
                      </a:r>
                      <a:endParaRPr lang="en-US" sz="1400" b="1" i="0" u="none" strike="noStrike" dirty="0">
                        <a:solidFill>
                          <a:schemeClr val="bg1"/>
                        </a:solidFill>
                        <a:effectLst/>
                        <a:latin typeface="Calibri"/>
                      </a:endParaRPr>
                    </a:p>
                  </a:txBody>
                  <a:tcPr marL="9525" marR="9525" marT="9525" marB="0" anchor="ctr">
                    <a:solidFill>
                      <a:schemeClr val="accent2"/>
                    </a:solidFill>
                  </a:tcPr>
                </a:tc>
                <a:extLst>
                  <a:ext uri="{0D108BD9-81ED-4DB2-BD59-A6C34878D82A}">
                    <a16:rowId xmlns:a16="http://schemas.microsoft.com/office/drawing/2014/main" val="10001"/>
                  </a:ext>
                </a:extLst>
              </a:tr>
              <a:tr h="254702">
                <a:tc>
                  <a:txBody>
                    <a:bodyPr/>
                    <a:lstStyle/>
                    <a:p>
                      <a:pPr algn="l" fontAlgn="ctr"/>
                      <a:r>
                        <a:rPr lang="en-US" sz="1400" u="none" strike="noStrike" dirty="0">
                          <a:effectLst/>
                        </a:rPr>
                        <a:t>Thermal</a:t>
                      </a:r>
                      <a:endParaRPr lang="en-US" sz="1400" b="0" i="0" u="none" strike="noStrike" dirty="0">
                        <a:solidFill>
                          <a:srgbClr val="000000"/>
                        </a:solidFill>
                        <a:effectLst/>
                        <a:latin typeface="Calibri"/>
                      </a:endParaRPr>
                    </a:p>
                  </a:txBody>
                  <a:tcPr marL="9525" marR="9525" marT="9525" marB="0" anchor="ctr"/>
                </a:tc>
                <a:tc>
                  <a:txBody>
                    <a:bodyPr/>
                    <a:lstStyle/>
                    <a:p>
                      <a:pPr algn="r" fontAlgn="ctr"/>
                      <a:r>
                        <a:rPr lang="en-US" sz="1400" u="none" strike="noStrike" dirty="0">
                          <a:effectLst/>
                        </a:rPr>
                        <a:t>80491.32</a:t>
                      </a:r>
                      <a:endParaRPr lang="en-US" sz="1400" b="0"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a:effectLst/>
                        </a:rPr>
                        <a:t>GWh</a:t>
                      </a:r>
                      <a:endParaRPr lang="en-US" sz="1400" b="0" i="0" u="none" strike="noStrike">
                        <a:solidFill>
                          <a:srgbClr val="000000"/>
                        </a:solidFill>
                        <a:effectLst/>
                        <a:latin typeface="Calibri"/>
                      </a:endParaRPr>
                    </a:p>
                  </a:txBody>
                  <a:tcPr marL="9525" marR="9525" marT="9525" marB="0" anchor="ctr"/>
                </a:tc>
                <a:tc>
                  <a:txBody>
                    <a:bodyPr/>
                    <a:lstStyle/>
                    <a:p>
                      <a:pPr algn="r" fontAlgn="ctr"/>
                      <a:r>
                        <a:rPr lang="en-US" sz="1400" u="none" strike="noStrike" dirty="0">
                          <a:effectLst/>
                        </a:rPr>
                        <a:t>228601.42</a:t>
                      </a:r>
                      <a:endParaRPr lang="en-US" sz="1400" b="0"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a:effectLst/>
                        </a:rPr>
                        <a:t>MW</a:t>
                      </a:r>
                      <a:endParaRPr lang="en-US" sz="14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2"/>
                  </a:ext>
                </a:extLst>
              </a:tr>
              <a:tr h="254702">
                <a:tc>
                  <a:txBody>
                    <a:bodyPr/>
                    <a:lstStyle/>
                    <a:p>
                      <a:pPr algn="l" fontAlgn="ctr"/>
                      <a:r>
                        <a:rPr lang="en-US" sz="1400" u="none" strike="noStrike">
                          <a:effectLst/>
                        </a:rPr>
                        <a:t>Nuclear </a:t>
                      </a:r>
                      <a:endParaRPr lang="en-US" sz="1400" b="0" i="0" u="none" strike="noStrike">
                        <a:solidFill>
                          <a:srgbClr val="000000"/>
                        </a:solidFill>
                        <a:effectLst/>
                        <a:latin typeface="Calibri"/>
                      </a:endParaRPr>
                    </a:p>
                  </a:txBody>
                  <a:tcPr marL="9525" marR="9525" marT="9525" marB="0" anchor="ctr"/>
                </a:tc>
                <a:tc>
                  <a:txBody>
                    <a:bodyPr/>
                    <a:lstStyle/>
                    <a:p>
                      <a:pPr algn="r" fontAlgn="ctr"/>
                      <a:r>
                        <a:rPr lang="en-US" sz="1400" u="none" strike="noStrike" dirty="0">
                          <a:effectLst/>
                        </a:rPr>
                        <a:t>4162.15</a:t>
                      </a:r>
                      <a:endParaRPr lang="en-US" sz="1400" b="0"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a:effectLst/>
                        </a:rPr>
                        <a:t>GWh</a:t>
                      </a:r>
                      <a:endParaRPr lang="en-US" sz="1400" b="0" i="0" u="none" strike="noStrike">
                        <a:solidFill>
                          <a:srgbClr val="000000"/>
                        </a:solidFill>
                        <a:effectLst/>
                        <a:latin typeface="Calibri"/>
                      </a:endParaRPr>
                    </a:p>
                  </a:txBody>
                  <a:tcPr marL="9525" marR="9525" marT="9525" marB="0" anchor="ctr"/>
                </a:tc>
                <a:tc>
                  <a:txBody>
                    <a:bodyPr/>
                    <a:lstStyle/>
                    <a:p>
                      <a:pPr algn="r" fontAlgn="ctr"/>
                      <a:r>
                        <a:rPr lang="en-US" sz="1400" u="none" strike="noStrike" dirty="0">
                          <a:effectLst/>
                        </a:rPr>
                        <a:t>6780</a:t>
                      </a:r>
                      <a:endParaRPr lang="en-US" sz="1400" b="0"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a:effectLst/>
                        </a:rPr>
                        <a:t>MW</a:t>
                      </a:r>
                      <a:endParaRPr lang="en-US" sz="14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3"/>
                  </a:ext>
                </a:extLst>
              </a:tr>
              <a:tr h="254702">
                <a:tc>
                  <a:txBody>
                    <a:bodyPr/>
                    <a:lstStyle/>
                    <a:p>
                      <a:pPr algn="l" fontAlgn="ctr"/>
                      <a:r>
                        <a:rPr lang="en-US" sz="1400" u="none" strike="noStrike">
                          <a:effectLst/>
                        </a:rPr>
                        <a:t>Hydro </a:t>
                      </a:r>
                      <a:endParaRPr lang="en-US" sz="1400" b="0" i="0" u="none" strike="noStrike">
                        <a:solidFill>
                          <a:srgbClr val="000000"/>
                        </a:solidFill>
                        <a:effectLst/>
                        <a:latin typeface="Calibri"/>
                      </a:endParaRPr>
                    </a:p>
                  </a:txBody>
                  <a:tcPr marL="9525" marR="9525" marT="9525" marB="0" anchor="ctr"/>
                </a:tc>
                <a:tc>
                  <a:txBody>
                    <a:bodyPr/>
                    <a:lstStyle/>
                    <a:p>
                      <a:pPr algn="r" fontAlgn="ctr"/>
                      <a:r>
                        <a:rPr lang="en-US" sz="1400" u="none" strike="noStrike" dirty="0">
                          <a:effectLst/>
                        </a:rPr>
                        <a:t>19844.76</a:t>
                      </a:r>
                      <a:endParaRPr lang="en-US" sz="1400" b="0"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a:effectLst/>
                        </a:rPr>
                        <a:t>GWh</a:t>
                      </a:r>
                      <a:endParaRPr lang="en-US" sz="1400" b="0" i="0" u="none" strike="noStrike">
                        <a:solidFill>
                          <a:srgbClr val="000000"/>
                        </a:solidFill>
                        <a:effectLst/>
                        <a:latin typeface="Calibri"/>
                      </a:endParaRPr>
                    </a:p>
                  </a:txBody>
                  <a:tcPr marL="9525" marR="9525" marT="9525" marB="0" anchor="ctr"/>
                </a:tc>
                <a:tc>
                  <a:txBody>
                    <a:bodyPr/>
                    <a:lstStyle/>
                    <a:p>
                      <a:pPr algn="r" fontAlgn="ctr"/>
                      <a:r>
                        <a:rPr lang="en-US" sz="1400" u="none" strike="noStrike" dirty="0">
                          <a:effectLst/>
                        </a:rPr>
                        <a:t>45399.22</a:t>
                      </a:r>
                      <a:endParaRPr lang="en-US" sz="1400" b="0"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a:effectLst/>
                        </a:rPr>
                        <a:t>MW</a:t>
                      </a:r>
                      <a:endParaRPr lang="en-US" sz="14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4"/>
                  </a:ext>
                </a:extLst>
              </a:tr>
              <a:tr h="254702">
                <a:tc>
                  <a:txBody>
                    <a:bodyPr/>
                    <a:lstStyle/>
                    <a:p>
                      <a:pPr algn="l" fontAlgn="ctr"/>
                      <a:r>
                        <a:rPr lang="en-US" sz="1400" b="1" u="none" strike="noStrike">
                          <a:solidFill>
                            <a:schemeClr val="bg1"/>
                          </a:solidFill>
                          <a:effectLst/>
                        </a:rPr>
                        <a:t>TOTAL</a:t>
                      </a:r>
                      <a:endParaRPr lang="en-US" sz="1400" b="1" i="0" u="none" strike="noStrike">
                        <a:solidFill>
                          <a:schemeClr val="bg1"/>
                        </a:solidFill>
                        <a:effectLst/>
                        <a:latin typeface="Calibri"/>
                      </a:endParaRPr>
                    </a:p>
                  </a:txBody>
                  <a:tcPr marL="9525" marR="9525" marT="9525" marB="0" anchor="ctr">
                    <a:solidFill>
                      <a:schemeClr val="accent2"/>
                    </a:solidFill>
                  </a:tcPr>
                </a:tc>
                <a:tc>
                  <a:txBody>
                    <a:bodyPr/>
                    <a:lstStyle/>
                    <a:p>
                      <a:pPr algn="r" fontAlgn="ctr"/>
                      <a:r>
                        <a:rPr lang="en-US" sz="1400" b="1" u="none" strike="noStrike" dirty="0">
                          <a:solidFill>
                            <a:schemeClr val="bg1"/>
                          </a:solidFill>
                          <a:effectLst/>
                        </a:rPr>
                        <a:t>104498.23</a:t>
                      </a:r>
                      <a:endParaRPr lang="en-US" sz="1400" b="1" i="0" u="none" strike="noStrike" dirty="0">
                        <a:solidFill>
                          <a:schemeClr val="bg1"/>
                        </a:solidFill>
                        <a:effectLst/>
                        <a:latin typeface="Calibri"/>
                      </a:endParaRPr>
                    </a:p>
                  </a:txBody>
                  <a:tcPr marL="9525" marR="9525" marT="9525" marB="0" anchor="ctr">
                    <a:solidFill>
                      <a:schemeClr val="accent2"/>
                    </a:solidFill>
                  </a:tcPr>
                </a:tc>
                <a:tc>
                  <a:txBody>
                    <a:bodyPr/>
                    <a:lstStyle/>
                    <a:p>
                      <a:pPr algn="ctr" fontAlgn="ctr"/>
                      <a:r>
                        <a:rPr lang="en-US" sz="1400" b="1" u="none" strike="noStrike">
                          <a:solidFill>
                            <a:schemeClr val="bg1"/>
                          </a:solidFill>
                          <a:effectLst/>
                        </a:rPr>
                        <a:t> </a:t>
                      </a:r>
                      <a:endParaRPr lang="en-US" sz="1400" b="1" i="0" u="none" strike="noStrike">
                        <a:solidFill>
                          <a:schemeClr val="bg1"/>
                        </a:solidFill>
                        <a:effectLst/>
                        <a:latin typeface="Calibri"/>
                      </a:endParaRPr>
                    </a:p>
                  </a:txBody>
                  <a:tcPr marL="9525" marR="9525" marT="9525" marB="0" anchor="ctr">
                    <a:solidFill>
                      <a:schemeClr val="accent2"/>
                    </a:solidFill>
                  </a:tcPr>
                </a:tc>
                <a:tc>
                  <a:txBody>
                    <a:bodyPr/>
                    <a:lstStyle/>
                    <a:p>
                      <a:pPr algn="r" fontAlgn="ctr"/>
                      <a:r>
                        <a:rPr lang="en-US" sz="1400" b="1" u="none" strike="noStrike" dirty="0">
                          <a:solidFill>
                            <a:schemeClr val="bg1"/>
                          </a:solidFill>
                          <a:effectLst/>
                        </a:rPr>
                        <a:t>280780.64</a:t>
                      </a:r>
                      <a:endParaRPr lang="en-US" sz="1400" b="1" i="0" u="none" strike="noStrike" dirty="0">
                        <a:solidFill>
                          <a:schemeClr val="bg1"/>
                        </a:solidFill>
                        <a:effectLst/>
                        <a:latin typeface="Calibri"/>
                      </a:endParaRPr>
                    </a:p>
                  </a:txBody>
                  <a:tcPr marL="9525" marR="9525" marT="9525" marB="0" anchor="ctr">
                    <a:solidFill>
                      <a:schemeClr val="accent2"/>
                    </a:solidFill>
                  </a:tcPr>
                </a:tc>
                <a:tc>
                  <a:txBody>
                    <a:bodyPr/>
                    <a:lstStyle/>
                    <a:p>
                      <a:pPr algn="ctr" fontAlgn="ctr"/>
                      <a:r>
                        <a:rPr lang="en-US" sz="1400" b="1" u="none" strike="noStrike" dirty="0">
                          <a:solidFill>
                            <a:schemeClr val="bg1"/>
                          </a:solidFill>
                          <a:effectLst/>
                        </a:rPr>
                        <a:t> </a:t>
                      </a:r>
                      <a:endParaRPr lang="en-US" sz="1400" b="1" i="0" u="none" strike="noStrike" dirty="0">
                        <a:solidFill>
                          <a:schemeClr val="bg1"/>
                        </a:solidFill>
                        <a:effectLst/>
                        <a:latin typeface="Calibri"/>
                      </a:endParaRPr>
                    </a:p>
                  </a:txBody>
                  <a:tcPr marL="9525" marR="9525" marT="9525" marB="0" anchor="ctr">
                    <a:solidFill>
                      <a:schemeClr val="accent2"/>
                    </a:solidFill>
                  </a:tcPr>
                </a:tc>
                <a:extLst>
                  <a:ext uri="{0D108BD9-81ED-4DB2-BD59-A6C34878D82A}">
                    <a16:rowId xmlns:a16="http://schemas.microsoft.com/office/drawing/2014/main" val="10005"/>
                  </a:ext>
                </a:extLst>
              </a:tr>
              <a:tr h="254702">
                <a:tc>
                  <a:txBody>
                    <a:bodyPr/>
                    <a:lstStyle/>
                    <a:p>
                      <a:pPr algn="l" fontAlgn="ctr"/>
                      <a:r>
                        <a:rPr lang="en-US" sz="1400" u="none" strike="noStrike" dirty="0">
                          <a:effectLst/>
                        </a:rPr>
                        <a:t> </a:t>
                      </a:r>
                      <a:endParaRPr lang="en-US" sz="1400" b="1" i="0" u="none" strike="noStrike" dirty="0">
                        <a:solidFill>
                          <a:srgbClr val="000000"/>
                        </a:solidFill>
                        <a:effectLst/>
                        <a:latin typeface="Calibri"/>
                      </a:endParaRPr>
                    </a:p>
                  </a:txBody>
                  <a:tcPr marL="9525" marR="9525" marT="9525" marB="0" anchor="ctr"/>
                </a:tc>
                <a:tc>
                  <a:txBody>
                    <a:bodyPr/>
                    <a:lstStyle/>
                    <a:p>
                      <a:pPr algn="l" fontAlgn="ctr"/>
                      <a:r>
                        <a:rPr lang="en-US" sz="1400" u="none" strike="noStrike" dirty="0">
                          <a:effectLst/>
                        </a:rPr>
                        <a:t> </a:t>
                      </a:r>
                      <a:endParaRPr lang="en-US" sz="1400" b="1"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a:effectLst/>
                        </a:rPr>
                        <a:t> </a:t>
                      </a:r>
                      <a:endParaRPr lang="en-US" sz="1400" b="1" i="0" u="none" strike="noStrike">
                        <a:solidFill>
                          <a:srgbClr val="000000"/>
                        </a:solidFill>
                        <a:effectLst/>
                        <a:latin typeface="Calibri"/>
                      </a:endParaRPr>
                    </a:p>
                  </a:txBody>
                  <a:tcPr marL="9525" marR="9525" marT="9525" marB="0" anchor="ctr"/>
                </a:tc>
                <a:tc>
                  <a:txBody>
                    <a:bodyPr/>
                    <a:lstStyle/>
                    <a:p>
                      <a:pPr algn="l" fontAlgn="ctr"/>
                      <a:r>
                        <a:rPr lang="en-US" sz="1400" u="none" strike="noStrike">
                          <a:effectLst/>
                        </a:rPr>
                        <a:t> </a:t>
                      </a:r>
                      <a:endParaRPr lang="en-US" sz="1400" b="1" i="0" u="none" strike="noStrike">
                        <a:solidFill>
                          <a:srgbClr val="000000"/>
                        </a:solidFill>
                        <a:effectLst/>
                        <a:latin typeface="Calibri"/>
                      </a:endParaRPr>
                    </a:p>
                  </a:txBody>
                  <a:tcPr marL="9525" marR="9525" marT="9525" marB="0" anchor="ctr"/>
                </a:tc>
                <a:tc>
                  <a:txBody>
                    <a:bodyPr/>
                    <a:lstStyle/>
                    <a:p>
                      <a:pPr algn="ctr" fontAlgn="ctr"/>
                      <a:r>
                        <a:rPr lang="en-US" sz="1400" u="none" strike="noStrike">
                          <a:effectLst/>
                        </a:rPr>
                        <a:t> </a:t>
                      </a:r>
                      <a:endParaRPr lang="en-US" sz="1400" b="1"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6"/>
                  </a:ext>
                </a:extLst>
              </a:tr>
              <a:tr h="509403">
                <a:tc>
                  <a:txBody>
                    <a:bodyPr/>
                    <a:lstStyle/>
                    <a:p>
                      <a:pPr algn="l" fontAlgn="ctr"/>
                      <a:r>
                        <a:rPr lang="en-US" sz="1400" b="1" u="none" strike="noStrike" dirty="0">
                          <a:solidFill>
                            <a:schemeClr val="bg1"/>
                          </a:solidFill>
                          <a:effectLst/>
                        </a:rPr>
                        <a:t>RE Generation</a:t>
                      </a:r>
                      <a:endParaRPr lang="en-US" sz="1400" b="1" i="0" u="none" strike="noStrike" dirty="0">
                        <a:solidFill>
                          <a:schemeClr val="bg1"/>
                        </a:solidFill>
                        <a:effectLst/>
                        <a:latin typeface="Calibri"/>
                      </a:endParaRPr>
                    </a:p>
                  </a:txBody>
                  <a:tcPr marL="9525" marR="9525" marT="9525" marB="0" anchor="ctr">
                    <a:solidFill>
                      <a:schemeClr val="accent2"/>
                    </a:solidFill>
                  </a:tcPr>
                </a:tc>
                <a:tc>
                  <a:txBody>
                    <a:bodyPr/>
                    <a:lstStyle/>
                    <a:p>
                      <a:pPr algn="l" fontAlgn="ctr"/>
                      <a:r>
                        <a:rPr lang="en-US" sz="1400" b="1" u="none" strike="noStrike" dirty="0">
                          <a:solidFill>
                            <a:schemeClr val="bg1"/>
                          </a:solidFill>
                          <a:effectLst/>
                        </a:rPr>
                        <a:t>Actual Generation </a:t>
                      </a:r>
                    </a:p>
                    <a:p>
                      <a:pPr algn="l" fontAlgn="ctr"/>
                      <a:r>
                        <a:rPr lang="en-US" sz="1100" b="1" u="none" strike="noStrike" dirty="0">
                          <a:solidFill>
                            <a:schemeClr val="bg1"/>
                          </a:solidFill>
                          <a:effectLst/>
                        </a:rPr>
                        <a:t>(as on August, 2019)</a:t>
                      </a:r>
                      <a:endParaRPr lang="en-US" sz="1400" b="1" i="0" u="none" strike="noStrike" dirty="0">
                        <a:solidFill>
                          <a:schemeClr val="bg1"/>
                        </a:solidFill>
                        <a:effectLst/>
                        <a:latin typeface="Calibri"/>
                      </a:endParaRPr>
                    </a:p>
                  </a:txBody>
                  <a:tcPr marL="9525" marR="9525" marT="9525" marB="0" anchor="ctr">
                    <a:solidFill>
                      <a:schemeClr val="accent2"/>
                    </a:solidFill>
                  </a:tcPr>
                </a:tc>
                <a:tc>
                  <a:txBody>
                    <a:bodyPr/>
                    <a:lstStyle/>
                    <a:p>
                      <a:pPr algn="ctr" fontAlgn="ctr"/>
                      <a:r>
                        <a:rPr lang="en-US" sz="1400" b="1" u="none" strike="noStrike">
                          <a:solidFill>
                            <a:schemeClr val="bg1"/>
                          </a:solidFill>
                          <a:effectLst/>
                        </a:rPr>
                        <a:t>Units</a:t>
                      </a:r>
                      <a:endParaRPr lang="en-US" sz="1400" b="1" i="0" u="none" strike="noStrike">
                        <a:solidFill>
                          <a:schemeClr val="bg1"/>
                        </a:solidFill>
                        <a:effectLst/>
                        <a:latin typeface="Calibri"/>
                      </a:endParaRPr>
                    </a:p>
                  </a:txBody>
                  <a:tcPr marL="9525" marR="9525" marT="9525" marB="0" anchor="ctr">
                    <a:solidFill>
                      <a:schemeClr val="accent2"/>
                    </a:solidFill>
                  </a:tcPr>
                </a:tc>
                <a:tc>
                  <a:txBody>
                    <a:bodyPr/>
                    <a:lstStyle/>
                    <a:p>
                      <a:pPr algn="l" fontAlgn="ctr"/>
                      <a:r>
                        <a:rPr lang="en-US" sz="1400" b="1" u="none" strike="noStrike" dirty="0">
                          <a:solidFill>
                            <a:schemeClr val="bg1"/>
                          </a:solidFill>
                          <a:effectLst/>
                        </a:rPr>
                        <a:t>Installed Capacity</a:t>
                      </a:r>
                    </a:p>
                    <a:p>
                      <a:pPr algn="l" fontAlgn="ctr"/>
                      <a:r>
                        <a:rPr lang="en-US" sz="1100" b="0" u="none" strike="noStrike" dirty="0">
                          <a:solidFill>
                            <a:schemeClr val="bg1"/>
                          </a:solidFill>
                          <a:effectLst/>
                        </a:rPr>
                        <a:t>(as on September,19</a:t>
                      </a:r>
                      <a:endParaRPr lang="en-US" sz="1100" b="1" i="0" u="none" strike="noStrike" dirty="0">
                        <a:solidFill>
                          <a:schemeClr val="bg1"/>
                        </a:solidFill>
                        <a:effectLst/>
                        <a:latin typeface="Calibri"/>
                      </a:endParaRPr>
                    </a:p>
                  </a:txBody>
                  <a:tcPr marL="9525" marR="9525" marT="9525" marB="0" anchor="ctr">
                    <a:solidFill>
                      <a:schemeClr val="accent2"/>
                    </a:solidFill>
                  </a:tcPr>
                </a:tc>
                <a:tc>
                  <a:txBody>
                    <a:bodyPr/>
                    <a:lstStyle/>
                    <a:p>
                      <a:pPr algn="ctr" fontAlgn="ctr"/>
                      <a:r>
                        <a:rPr lang="en-US" sz="1400" b="1" u="none" strike="noStrike" dirty="0">
                          <a:solidFill>
                            <a:schemeClr val="bg1"/>
                          </a:solidFill>
                          <a:effectLst/>
                        </a:rPr>
                        <a:t>Units</a:t>
                      </a:r>
                      <a:endParaRPr lang="en-US" sz="1400" b="1" i="0" u="none" strike="noStrike" dirty="0">
                        <a:solidFill>
                          <a:schemeClr val="bg1"/>
                        </a:solidFill>
                        <a:effectLst/>
                        <a:latin typeface="Calibri"/>
                      </a:endParaRPr>
                    </a:p>
                  </a:txBody>
                  <a:tcPr marL="9525" marR="9525" marT="9525" marB="0" anchor="ctr">
                    <a:solidFill>
                      <a:schemeClr val="accent2"/>
                    </a:solidFill>
                  </a:tcPr>
                </a:tc>
                <a:extLst>
                  <a:ext uri="{0D108BD9-81ED-4DB2-BD59-A6C34878D82A}">
                    <a16:rowId xmlns:a16="http://schemas.microsoft.com/office/drawing/2014/main" val="10007"/>
                  </a:ext>
                </a:extLst>
              </a:tr>
              <a:tr h="254702">
                <a:tc>
                  <a:txBody>
                    <a:bodyPr/>
                    <a:lstStyle/>
                    <a:p>
                      <a:pPr algn="l" fontAlgn="ctr"/>
                      <a:r>
                        <a:rPr lang="en-US" sz="1400" u="none" strike="noStrike" dirty="0">
                          <a:effectLst/>
                        </a:rPr>
                        <a:t>Solar </a:t>
                      </a:r>
                      <a:r>
                        <a:rPr lang="en-US" sz="1100" u="none" strike="noStrike" dirty="0">
                          <a:effectLst/>
                        </a:rPr>
                        <a:t>(as on Sept,19)</a:t>
                      </a:r>
                      <a:endParaRPr lang="en-US" sz="1400" b="0" i="0" u="none" strike="noStrike" dirty="0">
                        <a:solidFill>
                          <a:srgbClr val="000000"/>
                        </a:solidFill>
                        <a:effectLst/>
                        <a:latin typeface="Calibri"/>
                      </a:endParaRPr>
                    </a:p>
                  </a:txBody>
                  <a:tcPr marL="9525" marR="9525" marT="9525" marB="0" anchor="ctr"/>
                </a:tc>
                <a:tc>
                  <a:txBody>
                    <a:bodyPr/>
                    <a:lstStyle/>
                    <a:p>
                      <a:pPr algn="r" fontAlgn="ctr"/>
                      <a:r>
                        <a:rPr lang="en-US" sz="1400" u="none" strike="noStrike" dirty="0">
                          <a:effectLst/>
                        </a:rPr>
                        <a:t>3222.6</a:t>
                      </a:r>
                      <a:endParaRPr lang="en-US" sz="1400" b="0"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a:effectLst/>
                        </a:rPr>
                        <a:t>MU</a:t>
                      </a:r>
                      <a:endParaRPr lang="en-US" sz="1400" b="0" i="0" u="none" strike="noStrike">
                        <a:solidFill>
                          <a:srgbClr val="000000"/>
                        </a:solidFill>
                        <a:effectLst/>
                        <a:latin typeface="Calibri"/>
                      </a:endParaRPr>
                    </a:p>
                  </a:txBody>
                  <a:tcPr marL="9525" marR="9525" marT="9525" marB="0" anchor="ctr"/>
                </a:tc>
                <a:tc>
                  <a:txBody>
                    <a:bodyPr/>
                    <a:lstStyle/>
                    <a:p>
                      <a:pPr algn="r" fontAlgn="ctr"/>
                      <a:r>
                        <a:rPr lang="en-US" sz="1400" u="none" strike="noStrike" dirty="0">
                          <a:effectLst/>
                        </a:rPr>
                        <a:t>30708.85</a:t>
                      </a:r>
                      <a:endParaRPr lang="en-US" sz="1400" b="0"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a:effectLst/>
                        </a:rPr>
                        <a:t>MW</a:t>
                      </a:r>
                      <a:endParaRPr lang="en-US" sz="14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8"/>
                  </a:ext>
                </a:extLst>
              </a:tr>
              <a:tr h="254702">
                <a:tc>
                  <a:txBody>
                    <a:bodyPr/>
                    <a:lstStyle/>
                    <a:p>
                      <a:pPr algn="l" fontAlgn="ctr"/>
                      <a:r>
                        <a:rPr lang="en-US" sz="1400" u="none" strike="noStrike" dirty="0">
                          <a:effectLst/>
                        </a:rPr>
                        <a:t>Wind </a:t>
                      </a:r>
                      <a:r>
                        <a:rPr lang="en-US" sz="1100" u="none" strike="noStrike" dirty="0">
                          <a:effectLst/>
                        </a:rPr>
                        <a:t>(as on Sept,19)</a:t>
                      </a:r>
                      <a:endParaRPr lang="en-US" sz="1100" b="0" i="0" u="none" strike="noStrike" dirty="0">
                        <a:solidFill>
                          <a:srgbClr val="000000"/>
                        </a:solidFill>
                        <a:effectLst/>
                        <a:latin typeface="Calibri"/>
                      </a:endParaRPr>
                    </a:p>
                  </a:txBody>
                  <a:tcPr marL="9525" marR="9525" marT="9525" marB="0" anchor="ctr"/>
                </a:tc>
                <a:tc>
                  <a:txBody>
                    <a:bodyPr/>
                    <a:lstStyle/>
                    <a:p>
                      <a:pPr algn="r" fontAlgn="ctr"/>
                      <a:r>
                        <a:rPr lang="en-US" sz="1400" u="none" strike="noStrike" dirty="0">
                          <a:effectLst/>
                        </a:rPr>
                        <a:t>5125.9</a:t>
                      </a:r>
                      <a:endParaRPr lang="en-US" sz="1400" b="0"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a:effectLst/>
                        </a:rPr>
                        <a:t>MU</a:t>
                      </a:r>
                      <a:endParaRPr lang="en-US" sz="1400" b="0" i="0" u="none" strike="noStrike">
                        <a:solidFill>
                          <a:srgbClr val="000000"/>
                        </a:solidFill>
                        <a:effectLst/>
                        <a:latin typeface="Calibri"/>
                      </a:endParaRPr>
                    </a:p>
                  </a:txBody>
                  <a:tcPr marL="9525" marR="9525" marT="9525" marB="0" anchor="ctr"/>
                </a:tc>
                <a:tc>
                  <a:txBody>
                    <a:bodyPr/>
                    <a:lstStyle/>
                    <a:p>
                      <a:pPr algn="r" fontAlgn="ctr"/>
                      <a:r>
                        <a:rPr lang="en-US" sz="1400" u="none" strike="noStrike" dirty="0">
                          <a:effectLst/>
                        </a:rPr>
                        <a:t>36750.42</a:t>
                      </a:r>
                      <a:endParaRPr lang="en-US" sz="1400" b="0"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a:effectLst/>
                        </a:rPr>
                        <a:t>MW</a:t>
                      </a:r>
                      <a:endParaRPr lang="en-US" sz="14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9"/>
                  </a:ext>
                </a:extLst>
              </a:tr>
              <a:tr h="254702">
                <a:tc>
                  <a:txBody>
                    <a:bodyPr/>
                    <a:lstStyle/>
                    <a:p>
                      <a:pPr algn="l" fontAlgn="ctr"/>
                      <a:r>
                        <a:rPr lang="en-US" sz="1400" u="none" strike="noStrike">
                          <a:effectLst/>
                        </a:rPr>
                        <a:t>Biomass /Cogen</a:t>
                      </a:r>
                      <a:endParaRPr lang="en-US" sz="1400" b="0" i="0" u="none" strike="noStrike">
                        <a:solidFill>
                          <a:srgbClr val="000000"/>
                        </a:solidFill>
                        <a:effectLst/>
                        <a:latin typeface="Calibri"/>
                      </a:endParaRPr>
                    </a:p>
                  </a:txBody>
                  <a:tcPr marL="9525" marR="9525" marT="9525" marB="0" anchor="ctr"/>
                </a:tc>
                <a:tc>
                  <a:txBody>
                    <a:bodyPr/>
                    <a:lstStyle/>
                    <a:p>
                      <a:pPr algn="r" fontAlgn="ctr"/>
                      <a:r>
                        <a:rPr lang="en-US" sz="1400" u="none" strike="noStrike">
                          <a:effectLst/>
                        </a:rPr>
                        <a:t>485.43</a:t>
                      </a:r>
                      <a:endParaRPr lang="en-US" sz="1400" b="0" i="0" u="none" strike="noStrike">
                        <a:solidFill>
                          <a:srgbClr val="000000"/>
                        </a:solidFill>
                        <a:effectLst/>
                        <a:latin typeface="Calibri"/>
                      </a:endParaRPr>
                    </a:p>
                  </a:txBody>
                  <a:tcPr marL="9525" marR="9525" marT="9525" marB="0" anchor="ctr"/>
                </a:tc>
                <a:tc>
                  <a:txBody>
                    <a:bodyPr/>
                    <a:lstStyle/>
                    <a:p>
                      <a:pPr algn="ctr" fontAlgn="ctr"/>
                      <a:r>
                        <a:rPr lang="en-US" sz="1400" u="none" strike="noStrike">
                          <a:effectLst/>
                        </a:rPr>
                        <a:t>MU</a:t>
                      </a:r>
                      <a:endParaRPr lang="en-US" sz="1400" b="0" i="0" u="none" strike="noStrike">
                        <a:solidFill>
                          <a:srgbClr val="000000"/>
                        </a:solidFill>
                        <a:effectLst/>
                        <a:latin typeface="Calibri"/>
                      </a:endParaRPr>
                    </a:p>
                  </a:txBody>
                  <a:tcPr marL="9525" marR="9525" marT="9525" marB="0" anchor="ctr"/>
                </a:tc>
                <a:tc>
                  <a:txBody>
                    <a:bodyPr/>
                    <a:lstStyle/>
                    <a:p>
                      <a:pPr algn="r" fontAlgn="ctr"/>
                      <a:r>
                        <a:rPr lang="en-US" sz="1400" u="none" strike="noStrike" dirty="0">
                          <a:effectLst/>
                        </a:rPr>
                        <a:t>9131.5</a:t>
                      </a:r>
                      <a:endParaRPr lang="en-US" sz="1400" b="0"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a:effectLst/>
                        </a:rPr>
                        <a:t>MW</a:t>
                      </a:r>
                      <a:endParaRPr lang="en-US" sz="14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10"/>
                  </a:ext>
                </a:extLst>
              </a:tr>
              <a:tr h="254702">
                <a:tc>
                  <a:txBody>
                    <a:bodyPr/>
                    <a:lstStyle/>
                    <a:p>
                      <a:pPr algn="l" fontAlgn="ctr"/>
                      <a:r>
                        <a:rPr lang="en-US" sz="1400" u="none" strike="noStrike">
                          <a:effectLst/>
                        </a:rPr>
                        <a:t>Waste to Energy</a:t>
                      </a:r>
                      <a:endParaRPr lang="en-US" sz="1400" b="0" i="0" u="none" strike="noStrike">
                        <a:solidFill>
                          <a:srgbClr val="000000"/>
                        </a:solidFill>
                        <a:effectLst/>
                        <a:latin typeface="Calibri"/>
                      </a:endParaRPr>
                    </a:p>
                  </a:txBody>
                  <a:tcPr marL="9525" marR="9525" marT="9525" marB="0" anchor="ctr"/>
                </a:tc>
                <a:tc>
                  <a:txBody>
                    <a:bodyPr/>
                    <a:lstStyle/>
                    <a:p>
                      <a:pPr algn="r" fontAlgn="ctr"/>
                      <a:r>
                        <a:rPr lang="en-US" sz="1400" u="none" strike="noStrike" dirty="0">
                          <a:effectLst/>
                        </a:rPr>
                        <a:t>-</a:t>
                      </a:r>
                      <a:endParaRPr lang="en-US" sz="1400" b="0"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a:effectLst/>
                        </a:rPr>
                        <a:t>MU</a:t>
                      </a:r>
                      <a:endParaRPr lang="en-US" sz="1400" b="0" i="0" u="none" strike="noStrike">
                        <a:solidFill>
                          <a:srgbClr val="000000"/>
                        </a:solidFill>
                        <a:effectLst/>
                        <a:latin typeface="Calibri"/>
                      </a:endParaRPr>
                    </a:p>
                  </a:txBody>
                  <a:tcPr marL="9525" marR="9525" marT="9525" marB="0" anchor="ctr"/>
                </a:tc>
                <a:tc>
                  <a:txBody>
                    <a:bodyPr/>
                    <a:lstStyle/>
                    <a:p>
                      <a:pPr algn="r" fontAlgn="ctr"/>
                      <a:r>
                        <a:rPr lang="en-US" sz="1400" u="none" strike="noStrike" dirty="0">
                          <a:effectLst/>
                        </a:rPr>
                        <a:t>139.8</a:t>
                      </a:r>
                      <a:endParaRPr lang="en-US" sz="1400" b="0"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a:effectLst/>
                        </a:rPr>
                        <a:t>MW</a:t>
                      </a:r>
                      <a:endParaRPr lang="en-US" sz="14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11"/>
                  </a:ext>
                </a:extLst>
              </a:tr>
              <a:tr h="254702">
                <a:tc>
                  <a:txBody>
                    <a:bodyPr/>
                    <a:lstStyle/>
                    <a:p>
                      <a:pPr algn="l" fontAlgn="ctr"/>
                      <a:r>
                        <a:rPr lang="en-US" sz="1400" u="none" strike="noStrike">
                          <a:effectLst/>
                        </a:rPr>
                        <a:t>Small Hydro </a:t>
                      </a:r>
                      <a:endParaRPr lang="en-US" sz="1400" b="0" i="0" u="none" strike="noStrike">
                        <a:solidFill>
                          <a:srgbClr val="000000"/>
                        </a:solidFill>
                        <a:effectLst/>
                        <a:latin typeface="Calibri"/>
                      </a:endParaRPr>
                    </a:p>
                  </a:txBody>
                  <a:tcPr marL="9525" marR="9525" marT="9525" marB="0" anchor="ctr"/>
                </a:tc>
                <a:tc>
                  <a:txBody>
                    <a:bodyPr/>
                    <a:lstStyle/>
                    <a:p>
                      <a:pPr algn="r" fontAlgn="ctr"/>
                      <a:r>
                        <a:rPr lang="en-US" sz="1400" u="none" strike="noStrike" dirty="0">
                          <a:effectLst/>
                        </a:rPr>
                        <a:t>1120.46</a:t>
                      </a:r>
                      <a:endParaRPr lang="en-US" sz="1400" b="0"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a:effectLst/>
                        </a:rPr>
                        <a:t>MU</a:t>
                      </a:r>
                      <a:endParaRPr lang="en-US" sz="1400" b="0" i="0" u="none" strike="noStrike">
                        <a:solidFill>
                          <a:srgbClr val="000000"/>
                        </a:solidFill>
                        <a:effectLst/>
                        <a:latin typeface="Calibri"/>
                      </a:endParaRPr>
                    </a:p>
                  </a:txBody>
                  <a:tcPr marL="9525" marR="9525" marT="9525" marB="0" anchor="ctr"/>
                </a:tc>
                <a:tc>
                  <a:txBody>
                    <a:bodyPr/>
                    <a:lstStyle/>
                    <a:p>
                      <a:pPr algn="r" fontAlgn="ctr"/>
                      <a:r>
                        <a:rPr lang="en-US" sz="1400" u="none" strike="noStrike" dirty="0">
                          <a:effectLst/>
                        </a:rPr>
                        <a:t>4608.81</a:t>
                      </a:r>
                      <a:endParaRPr lang="en-US" sz="1400" b="0"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a:effectLst/>
                        </a:rPr>
                        <a:t>MW</a:t>
                      </a:r>
                      <a:endParaRPr lang="en-US" sz="14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12"/>
                  </a:ext>
                </a:extLst>
              </a:tr>
              <a:tr h="254702">
                <a:tc>
                  <a:txBody>
                    <a:bodyPr/>
                    <a:lstStyle/>
                    <a:p>
                      <a:pPr algn="l" fontAlgn="ctr"/>
                      <a:r>
                        <a:rPr lang="en-US" sz="1400" u="none" strike="noStrike">
                          <a:effectLst/>
                        </a:rPr>
                        <a:t>Others</a:t>
                      </a:r>
                      <a:endParaRPr lang="en-US" sz="1400" b="0" i="0" u="none" strike="noStrike">
                        <a:solidFill>
                          <a:srgbClr val="000000"/>
                        </a:solidFill>
                        <a:effectLst/>
                        <a:latin typeface="Calibri"/>
                      </a:endParaRPr>
                    </a:p>
                  </a:txBody>
                  <a:tcPr marL="9525" marR="9525" marT="9525" marB="0" anchor="ctr"/>
                </a:tc>
                <a:tc>
                  <a:txBody>
                    <a:bodyPr/>
                    <a:lstStyle/>
                    <a:p>
                      <a:pPr algn="r" fontAlgn="ctr"/>
                      <a:r>
                        <a:rPr lang="en-US" sz="1400" u="none" strike="noStrike" dirty="0">
                          <a:effectLst/>
                        </a:rPr>
                        <a:t>25.09</a:t>
                      </a:r>
                      <a:endParaRPr lang="en-US" sz="1400" b="0"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a:effectLst/>
                        </a:rPr>
                        <a:t>MU</a:t>
                      </a:r>
                      <a:endParaRPr lang="en-US" sz="1400" b="0" i="0" u="none" strike="noStrike">
                        <a:solidFill>
                          <a:srgbClr val="000000"/>
                        </a:solidFill>
                        <a:effectLst/>
                        <a:latin typeface="Calibri"/>
                      </a:endParaRPr>
                    </a:p>
                  </a:txBody>
                  <a:tcPr marL="9525" marR="9525" marT="9525" marB="0" anchor="ctr"/>
                </a:tc>
                <a:tc>
                  <a:txBody>
                    <a:bodyPr/>
                    <a:lstStyle/>
                    <a:p>
                      <a:pPr algn="r" fontAlgn="ctr"/>
                      <a:r>
                        <a:rPr lang="en-US" sz="1400" u="none" strike="noStrike" dirty="0">
                          <a:effectLst/>
                        </a:rPr>
                        <a:t>-</a:t>
                      </a:r>
                      <a:endParaRPr lang="en-US" sz="1400" b="0"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a:effectLst/>
                        </a:rPr>
                        <a:t> </a:t>
                      </a:r>
                      <a:endParaRPr lang="en-US" sz="14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13"/>
                  </a:ext>
                </a:extLst>
              </a:tr>
              <a:tr h="267436">
                <a:tc>
                  <a:txBody>
                    <a:bodyPr/>
                    <a:lstStyle/>
                    <a:p>
                      <a:pPr algn="l" fontAlgn="ctr"/>
                      <a:r>
                        <a:rPr lang="en-US" sz="1400" b="1" u="none" strike="noStrike">
                          <a:solidFill>
                            <a:schemeClr val="bg1"/>
                          </a:solidFill>
                          <a:effectLst/>
                        </a:rPr>
                        <a:t>TOTAL</a:t>
                      </a:r>
                      <a:endParaRPr lang="en-US" sz="1400" b="1" i="0" u="none" strike="noStrike">
                        <a:solidFill>
                          <a:schemeClr val="bg1"/>
                        </a:solidFill>
                        <a:effectLst/>
                        <a:latin typeface="Calibri"/>
                      </a:endParaRPr>
                    </a:p>
                  </a:txBody>
                  <a:tcPr marL="9525" marR="9525" marT="9525" marB="0" anchor="ctr">
                    <a:solidFill>
                      <a:schemeClr val="accent2"/>
                    </a:solidFill>
                  </a:tcPr>
                </a:tc>
                <a:tc>
                  <a:txBody>
                    <a:bodyPr/>
                    <a:lstStyle/>
                    <a:p>
                      <a:pPr algn="r" fontAlgn="ctr"/>
                      <a:r>
                        <a:rPr lang="en-US" sz="1400" b="1" u="none" strike="noStrike" dirty="0">
                          <a:solidFill>
                            <a:schemeClr val="bg1"/>
                          </a:solidFill>
                          <a:effectLst/>
                        </a:rPr>
                        <a:t>9979.48</a:t>
                      </a:r>
                      <a:endParaRPr lang="en-US" sz="1400" b="1" i="0" u="none" strike="noStrike" dirty="0">
                        <a:solidFill>
                          <a:schemeClr val="bg1"/>
                        </a:solidFill>
                        <a:effectLst/>
                        <a:latin typeface="Calibri"/>
                      </a:endParaRPr>
                    </a:p>
                  </a:txBody>
                  <a:tcPr marL="9525" marR="9525" marT="9525" marB="0" anchor="ctr">
                    <a:solidFill>
                      <a:schemeClr val="accent2"/>
                    </a:solidFill>
                  </a:tcPr>
                </a:tc>
                <a:tc>
                  <a:txBody>
                    <a:bodyPr/>
                    <a:lstStyle/>
                    <a:p>
                      <a:pPr algn="ctr" fontAlgn="ctr"/>
                      <a:r>
                        <a:rPr lang="en-US" sz="1400" b="1" u="none" strike="noStrike">
                          <a:solidFill>
                            <a:schemeClr val="bg1"/>
                          </a:solidFill>
                          <a:effectLst/>
                        </a:rPr>
                        <a:t> </a:t>
                      </a:r>
                      <a:endParaRPr lang="en-US" sz="1400" b="1" i="0" u="none" strike="noStrike">
                        <a:solidFill>
                          <a:schemeClr val="bg1"/>
                        </a:solidFill>
                        <a:effectLst/>
                        <a:latin typeface="Calibri"/>
                      </a:endParaRPr>
                    </a:p>
                  </a:txBody>
                  <a:tcPr marL="9525" marR="9525" marT="9525" marB="0" anchor="ctr">
                    <a:solidFill>
                      <a:schemeClr val="accent2"/>
                    </a:solidFill>
                  </a:tcPr>
                </a:tc>
                <a:tc>
                  <a:txBody>
                    <a:bodyPr/>
                    <a:lstStyle/>
                    <a:p>
                      <a:pPr algn="r" fontAlgn="ctr"/>
                      <a:r>
                        <a:rPr lang="en-US" sz="1400" b="1" u="none" strike="noStrike" dirty="0">
                          <a:solidFill>
                            <a:schemeClr val="bg1"/>
                          </a:solidFill>
                          <a:effectLst/>
                        </a:rPr>
                        <a:t>81339.38</a:t>
                      </a:r>
                      <a:endParaRPr lang="en-US" sz="1400" b="1" i="0" u="none" strike="noStrike" dirty="0">
                        <a:solidFill>
                          <a:schemeClr val="bg1"/>
                        </a:solidFill>
                        <a:effectLst/>
                        <a:latin typeface="Calibri"/>
                      </a:endParaRPr>
                    </a:p>
                  </a:txBody>
                  <a:tcPr marL="9525" marR="9525" marT="9525" marB="0" anchor="ctr">
                    <a:solidFill>
                      <a:schemeClr val="accent2"/>
                    </a:solidFill>
                  </a:tcPr>
                </a:tc>
                <a:tc>
                  <a:txBody>
                    <a:bodyPr/>
                    <a:lstStyle/>
                    <a:p>
                      <a:pPr algn="ctr" fontAlgn="ctr"/>
                      <a:r>
                        <a:rPr lang="en-US" sz="1400" b="1" u="none" strike="noStrike" dirty="0">
                          <a:solidFill>
                            <a:schemeClr val="bg1"/>
                          </a:solidFill>
                          <a:effectLst/>
                        </a:rPr>
                        <a:t> </a:t>
                      </a:r>
                      <a:endParaRPr lang="en-US" sz="1400" b="1" i="0" u="none" strike="noStrike" dirty="0">
                        <a:solidFill>
                          <a:schemeClr val="bg1"/>
                        </a:solidFill>
                        <a:effectLst/>
                        <a:latin typeface="Calibri"/>
                      </a:endParaRPr>
                    </a:p>
                  </a:txBody>
                  <a:tcPr marL="9525" marR="9525" marT="9525" marB="0" anchor="ctr">
                    <a:solidFill>
                      <a:schemeClr val="accent2"/>
                    </a:solidFill>
                  </a:tcPr>
                </a:tc>
                <a:extLst>
                  <a:ext uri="{0D108BD9-81ED-4DB2-BD59-A6C34878D82A}">
                    <a16:rowId xmlns:a16="http://schemas.microsoft.com/office/drawing/2014/main" val="10014"/>
                  </a:ext>
                </a:extLst>
              </a:tr>
              <a:tr h="267436">
                <a:tc>
                  <a:txBody>
                    <a:bodyPr/>
                    <a:lstStyle/>
                    <a:p>
                      <a:pPr algn="l" fontAlgn="ctr"/>
                      <a:r>
                        <a:rPr lang="en-US" sz="1400" b="1" u="none" strike="noStrike">
                          <a:solidFill>
                            <a:schemeClr val="bg1"/>
                          </a:solidFill>
                          <a:effectLst/>
                        </a:rPr>
                        <a:t>Grand Total</a:t>
                      </a:r>
                      <a:endParaRPr lang="en-US" sz="1400" b="1" i="0" u="none" strike="noStrike">
                        <a:solidFill>
                          <a:schemeClr val="bg1"/>
                        </a:solidFill>
                        <a:effectLst/>
                        <a:latin typeface="Calibri"/>
                      </a:endParaRPr>
                    </a:p>
                  </a:txBody>
                  <a:tcPr marL="9525" marR="9525" marT="9525" marB="0" anchor="ctr">
                    <a:solidFill>
                      <a:schemeClr val="accent2"/>
                    </a:solidFill>
                  </a:tcPr>
                </a:tc>
                <a:tc>
                  <a:txBody>
                    <a:bodyPr/>
                    <a:lstStyle/>
                    <a:p>
                      <a:pPr algn="r" fontAlgn="ctr"/>
                      <a:r>
                        <a:rPr lang="en-US" sz="1400" b="1" u="none" strike="noStrike" dirty="0">
                          <a:solidFill>
                            <a:schemeClr val="bg1"/>
                          </a:solidFill>
                          <a:effectLst/>
                        </a:rPr>
                        <a:t>114477.71</a:t>
                      </a:r>
                      <a:endParaRPr lang="en-US" sz="1400" b="1" i="0" u="none" strike="noStrike" dirty="0">
                        <a:solidFill>
                          <a:schemeClr val="bg1"/>
                        </a:solidFill>
                        <a:effectLst/>
                        <a:latin typeface="Calibri"/>
                      </a:endParaRPr>
                    </a:p>
                  </a:txBody>
                  <a:tcPr marL="9525" marR="9525" marT="9525" marB="0" anchor="ctr">
                    <a:solidFill>
                      <a:schemeClr val="accent2"/>
                    </a:solidFill>
                  </a:tcPr>
                </a:tc>
                <a:tc>
                  <a:txBody>
                    <a:bodyPr/>
                    <a:lstStyle/>
                    <a:p>
                      <a:pPr algn="ctr" fontAlgn="ctr"/>
                      <a:r>
                        <a:rPr lang="en-US" sz="1400" b="1" u="none" strike="noStrike">
                          <a:solidFill>
                            <a:schemeClr val="bg1"/>
                          </a:solidFill>
                          <a:effectLst/>
                        </a:rPr>
                        <a:t> </a:t>
                      </a:r>
                      <a:endParaRPr lang="en-US" sz="1400" b="1" i="0" u="none" strike="noStrike">
                        <a:solidFill>
                          <a:schemeClr val="bg1"/>
                        </a:solidFill>
                        <a:effectLst/>
                        <a:latin typeface="Calibri"/>
                      </a:endParaRPr>
                    </a:p>
                  </a:txBody>
                  <a:tcPr marL="9525" marR="9525" marT="9525" marB="0" anchor="ctr">
                    <a:solidFill>
                      <a:schemeClr val="accent2"/>
                    </a:solidFill>
                  </a:tcPr>
                </a:tc>
                <a:tc>
                  <a:txBody>
                    <a:bodyPr/>
                    <a:lstStyle/>
                    <a:p>
                      <a:pPr algn="r" fontAlgn="ctr"/>
                      <a:r>
                        <a:rPr lang="en-US" sz="1400" b="1" u="none" strike="noStrike" dirty="0">
                          <a:solidFill>
                            <a:schemeClr val="bg1"/>
                          </a:solidFill>
                          <a:effectLst/>
                        </a:rPr>
                        <a:t>362120.02</a:t>
                      </a:r>
                      <a:endParaRPr lang="en-US" sz="1400" b="1" i="0" u="none" strike="noStrike" dirty="0">
                        <a:solidFill>
                          <a:schemeClr val="bg1"/>
                        </a:solidFill>
                        <a:effectLst/>
                        <a:latin typeface="Calibri"/>
                      </a:endParaRPr>
                    </a:p>
                  </a:txBody>
                  <a:tcPr marL="9525" marR="9525" marT="9525" marB="0" anchor="ctr">
                    <a:solidFill>
                      <a:schemeClr val="accent2"/>
                    </a:solidFill>
                  </a:tcPr>
                </a:tc>
                <a:tc>
                  <a:txBody>
                    <a:bodyPr/>
                    <a:lstStyle/>
                    <a:p>
                      <a:pPr algn="ctr" fontAlgn="ctr"/>
                      <a:r>
                        <a:rPr lang="en-US" sz="1400" b="1" u="none" strike="noStrike" dirty="0">
                          <a:solidFill>
                            <a:schemeClr val="bg1"/>
                          </a:solidFill>
                          <a:effectLst/>
                        </a:rPr>
                        <a:t> </a:t>
                      </a:r>
                      <a:endParaRPr lang="en-US" sz="1400" b="1" i="0" u="none" strike="noStrike" dirty="0">
                        <a:solidFill>
                          <a:schemeClr val="bg1"/>
                        </a:solidFill>
                        <a:effectLst/>
                        <a:latin typeface="Calibri"/>
                      </a:endParaRPr>
                    </a:p>
                  </a:txBody>
                  <a:tcPr marL="9525" marR="9525" marT="9525" marB="0" anchor="ctr">
                    <a:solidFill>
                      <a:schemeClr val="accent2"/>
                    </a:solidFill>
                  </a:tcPr>
                </a:tc>
                <a:extLst>
                  <a:ext uri="{0D108BD9-81ED-4DB2-BD59-A6C34878D82A}">
                    <a16:rowId xmlns:a16="http://schemas.microsoft.com/office/drawing/2014/main" val="10015"/>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Power generation and installed capacity - India</a:t>
            </a:r>
            <a:endParaRPr lang="en-US" dirty="0"/>
          </a:p>
        </p:txBody>
      </p:sp>
      <p:graphicFrame>
        <p:nvGraphicFramePr>
          <p:cNvPr id="7" name="Chart 6"/>
          <p:cNvGraphicFramePr>
            <a:graphicFrameLocks/>
          </p:cNvGraphicFramePr>
          <p:nvPr/>
        </p:nvGraphicFramePr>
        <p:xfrm>
          <a:off x="-228600" y="1066800"/>
          <a:ext cx="6400800" cy="30718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nvGraphicFramePr>
        <p:xfrm>
          <a:off x="1752600" y="3352800"/>
          <a:ext cx="6991350" cy="3124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DA3E7-D940-4A48-BF97-D90EA9125EB1}"/>
              </a:ext>
            </a:extLst>
          </p:cNvPr>
          <p:cNvSpPr>
            <a:spLocks noGrp="1"/>
          </p:cNvSpPr>
          <p:nvPr>
            <p:ph type="title"/>
          </p:nvPr>
        </p:nvSpPr>
        <p:spPr/>
        <p:txBody>
          <a:bodyPr/>
          <a:lstStyle/>
          <a:p>
            <a:r>
              <a:rPr lang="en-IN" dirty="0"/>
              <a:t>Indian Power Sector – Sustainability Issues</a:t>
            </a:r>
          </a:p>
        </p:txBody>
      </p:sp>
      <p:sp>
        <p:nvSpPr>
          <p:cNvPr id="3" name="Content Placeholder 2">
            <a:extLst>
              <a:ext uri="{FF2B5EF4-FFF2-40B4-BE49-F238E27FC236}">
                <a16:creationId xmlns:a16="http://schemas.microsoft.com/office/drawing/2014/main" id="{C56C92B5-B7E1-4AB8-8BF5-B7011ACF81DA}"/>
              </a:ext>
            </a:extLst>
          </p:cNvPr>
          <p:cNvSpPr>
            <a:spLocks noGrp="1"/>
          </p:cNvSpPr>
          <p:nvPr>
            <p:ph idx="1"/>
          </p:nvPr>
        </p:nvSpPr>
        <p:spPr>
          <a:xfrm>
            <a:off x="152400" y="1447800"/>
            <a:ext cx="8534400" cy="4876800"/>
          </a:xfrm>
        </p:spPr>
        <p:txBody>
          <a:bodyPr/>
          <a:lstStyle/>
          <a:p>
            <a:r>
              <a:rPr lang="en-US" sz="1600" dirty="0"/>
              <a:t>India's large reserves of coal are a major asset to the country, accounting for 70 percent of India's current production of electricity. However, excessive use of this form of energy production—especially without the use of strategies to mitigate its effects—will cause the quality of the country's air, land, and water resources to deteriorate. Specifically,</a:t>
            </a:r>
          </a:p>
          <a:p>
            <a:endParaRPr lang="en-US" sz="1600" dirty="0"/>
          </a:p>
          <a:p>
            <a:pPr marL="719138" indent="-285750">
              <a:buFont typeface="Wingdings" panose="05000000000000000000" pitchFamily="2" charset="2"/>
              <a:buChar char="Ø"/>
            </a:pPr>
            <a:r>
              <a:rPr lang="en-US" sz="1600" dirty="0"/>
              <a:t>Small particles from combustion eventually reach the ground, threatening human health and property.</a:t>
            </a:r>
          </a:p>
          <a:p>
            <a:pPr marL="719138" indent="-285750">
              <a:buFont typeface="Wingdings" panose="05000000000000000000" pitchFamily="2" charset="2"/>
              <a:buChar char="Ø"/>
            </a:pPr>
            <a:r>
              <a:rPr lang="en-US" sz="1600" dirty="0"/>
              <a:t>Disposing of the ash that is produced as a byproduct of combustion requires large amounts of land; leaching ash can contaminate ground water.</a:t>
            </a:r>
          </a:p>
          <a:p>
            <a:pPr marL="719138" indent="-285750">
              <a:buFont typeface="Wingdings" panose="05000000000000000000" pitchFamily="2" charset="2"/>
              <a:buChar char="Ø"/>
            </a:pPr>
            <a:r>
              <a:rPr lang="en-US" sz="1600" dirty="0"/>
              <a:t>Carbon dioxide released from fuel by combustion contributes to global warming and climate change.</a:t>
            </a:r>
          </a:p>
          <a:p>
            <a:pPr marL="719138" indent="-285750">
              <a:buFont typeface="Wingdings" panose="05000000000000000000" pitchFamily="2" charset="2"/>
              <a:buChar char="Ø"/>
            </a:pPr>
            <a:r>
              <a:rPr lang="en-US" sz="1600" dirty="0"/>
              <a:t>Power stations may require large, and frequently environmentally valuable, land areas.</a:t>
            </a:r>
          </a:p>
          <a:p>
            <a:pPr marL="719138" indent="-285750">
              <a:buFont typeface="Wingdings" panose="05000000000000000000" pitchFamily="2" charset="2"/>
              <a:buChar char="Ø"/>
            </a:pPr>
            <a:r>
              <a:rPr lang="en-US" sz="1600" dirty="0"/>
              <a:t>Large hydro and coal projects require resettlement and rehabilitation, and affect people.</a:t>
            </a:r>
          </a:p>
          <a:p>
            <a:pPr marL="719138" indent="-285750">
              <a:buFont typeface="Wingdings" panose="05000000000000000000" pitchFamily="2" charset="2"/>
              <a:buChar char="Ø"/>
            </a:pPr>
            <a:r>
              <a:rPr lang="en-US" sz="1600" dirty="0"/>
              <a:t>Acid gases that are produced when fossil fuels are burned are eventually precipitated as acid rain</a:t>
            </a:r>
          </a:p>
          <a:p>
            <a:endParaRPr lang="en-IN" dirty="0"/>
          </a:p>
        </p:txBody>
      </p:sp>
    </p:spTree>
    <p:extLst>
      <p:ext uri="{BB962C8B-B14F-4D97-AF65-F5344CB8AC3E}">
        <p14:creationId xmlns:p14="http://schemas.microsoft.com/office/powerpoint/2010/main" val="1136776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a:t>
            </a:r>
          </a:p>
        </p:txBody>
      </p:sp>
      <p:sp>
        <p:nvSpPr>
          <p:cNvPr id="3" name="Content Placeholder 2"/>
          <p:cNvSpPr>
            <a:spLocks noGrp="1"/>
          </p:cNvSpPr>
          <p:nvPr>
            <p:ph idx="1"/>
          </p:nvPr>
        </p:nvSpPr>
        <p:spPr>
          <a:xfrm>
            <a:off x="457200" y="1371600"/>
            <a:ext cx="8382000" cy="4953000"/>
          </a:xfrm>
        </p:spPr>
        <p:txBody>
          <a:bodyPr/>
          <a:lstStyle/>
          <a:p>
            <a:pPr marL="542925" indent="-542925">
              <a:buFont typeface="Wingdings" pitchFamily="2" charset="2"/>
              <a:buChar char="Ø"/>
            </a:pPr>
            <a:r>
              <a:rPr lang="en-US" dirty="0"/>
              <a:t>We must take full responsibility for reducing our reliance on fossil fuels</a:t>
            </a:r>
          </a:p>
          <a:p>
            <a:pPr marL="542925" indent="-542925">
              <a:buFont typeface="Wingdings" pitchFamily="2" charset="2"/>
              <a:buChar char="Ø"/>
            </a:pPr>
            <a:endParaRPr lang="en-US" dirty="0"/>
          </a:p>
          <a:p>
            <a:pPr marL="542925" indent="-542925">
              <a:buFont typeface="Wingdings" pitchFamily="2" charset="2"/>
              <a:buChar char="Ø"/>
            </a:pPr>
            <a:r>
              <a:rPr lang="en-US" dirty="0"/>
              <a:t>We must lead in developing and deploying the means of global growth that use energy more wisely than ever before</a:t>
            </a:r>
          </a:p>
          <a:p>
            <a:pPr marL="542925" indent="-542925">
              <a:buFont typeface="Wingdings" pitchFamily="2" charset="2"/>
              <a:buChar char="Ø"/>
            </a:pPr>
            <a:endParaRPr lang="en-US" dirty="0"/>
          </a:p>
          <a:p>
            <a:pPr marL="542925" indent="-542925">
              <a:buFont typeface="Wingdings" pitchFamily="2" charset="2"/>
              <a:buChar char="Ø"/>
            </a:pPr>
            <a:r>
              <a:rPr lang="en-US" dirty="0"/>
              <a:t>We must develop the energy efficient technologies that enable us and the rest of the world to do more and waste less in every walk of life from manufacturing and transportation to the way we power our shopping </a:t>
            </a:r>
            <a:r>
              <a:rPr lang="en-US" dirty="0" err="1"/>
              <a:t>centres</a:t>
            </a:r>
            <a:r>
              <a:rPr lang="en-US" dirty="0"/>
              <a:t>, ballparks and homes. </a:t>
            </a:r>
          </a:p>
          <a:p>
            <a:pPr marL="542925" indent="-542925">
              <a:buFont typeface="Wingdings" pitchFamily="2" charset="2"/>
              <a:buChar char="Ø"/>
            </a:pPr>
            <a:endParaRPr lang="en-US" dirty="0"/>
          </a:p>
          <a:p>
            <a:pPr marL="542925" indent="-542925">
              <a:buFont typeface="Wingdings" pitchFamily="2" charset="2"/>
              <a:buChar char="Ø"/>
            </a:pPr>
            <a:r>
              <a:rPr lang="en-US" b="1" dirty="0">
                <a:solidFill>
                  <a:srgbClr val="FF0000"/>
                </a:solidFill>
              </a:rPr>
              <a:t>We must take responsibility for our historical role as the single largest source of the cumulative carbon pollution that is choking our atmosphere and disrupting global climate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sustainable development scenario</a:t>
            </a:r>
            <a:endParaRPr lang="en-IN" dirty="0"/>
          </a:p>
        </p:txBody>
      </p:sp>
      <p:sp>
        <p:nvSpPr>
          <p:cNvPr id="6" name="Content Placeholder 5"/>
          <p:cNvSpPr>
            <a:spLocks noGrp="1"/>
          </p:cNvSpPr>
          <p:nvPr>
            <p:ph idx="1"/>
          </p:nvPr>
        </p:nvSpPr>
        <p:spPr/>
        <p:txBody>
          <a:bodyPr/>
          <a:lstStyle/>
          <a:p>
            <a:r>
              <a:rPr lang="en-IN" dirty="0"/>
              <a:t>The </a:t>
            </a:r>
            <a:r>
              <a:rPr lang="en-IN" b="1" dirty="0"/>
              <a:t>Sustainable Development Scenario,</a:t>
            </a:r>
          </a:p>
          <a:p>
            <a:r>
              <a:rPr lang="en-IN" dirty="0"/>
              <a:t>a major new scenario introduced in the </a:t>
            </a:r>
            <a:r>
              <a:rPr lang="en-IN" i="1" dirty="0"/>
              <a:t>WEO-2017, outlines an integrated approach to</a:t>
            </a:r>
          </a:p>
          <a:p>
            <a:endParaRPr lang="en-IN" i="1" dirty="0"/>
          </a:p>
          <a:p>
            <a:pPr marL="465138" indent="-465138">
              <a:buFont typeface="Wingdings" pitchFamily="2" charset="2"/>
              <a:buChar char="q"/>
            </a:pPr>
            <a:r>
              <a:rPr lang="en-IN" dirty="0"/>
              <a:t>Achieve the energy-related aspects of the UN Sustainable Development Goals: </a:t>
            </a:r>
          </a:p>
          <a:p>
            <a:pPr marL="974726" lvl="1" indent="-465138">
              <a:buFont typeface="Wingdings" pitchFamily="2" charset="2"/>
              <a:buChar char="q"/>
            </a:pPr>
            <a:r>
              <a:rPr lang="en-IN" dirty="0"/>
              <a:t>Determined action on climate change; </a:t>
            </a:r>
          </a:p>
          <a:p>
            <a:pPr marL="974726" lvl="1" indent="-465138">
              <a:buFont typeface="Wingdings" pitchFamily="2" charset="2"/>
              <a:buChar char="q"/>
            </a:pPr>
            <a:r>
              <a:rPr lang="en-IN" dirty="0"/>
              <a:t>Universal access to modern energy by 2030; and </a:t>
            </a:r>
          </a:p>
          <a:p>
            <a:pPr marL="974726" lvl="1" indent="-465138">
              <a:buFont typeface="Wingdings" pitchFamily="2" charset="2"/>
              <a:buChar char="q"/>
            </a:pPr>
            <a:r>
              <a:rPr lang="en-IN" dirty="0"/>
              <a:t>A dramatic reduction in air pollution.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D5BA05-F2B4-4E02-A3BF-01F5E3253388}"/>
              </a:ext>
            </a:extLst>
          </p:cNvPr>
          <p:cNvSpPr>
            <a:spLocks noGrp="1"/>
          </p:cNvSpPr>
          <p:nvPr>
            <p:ph type="title"/>
          </p:nvPr>
        </p:nvSpPr>
        <p:spPr/>
        <p:txBody>
          <a:bodyPr/>
          <a:lstStyle/>
          <a:p>
            <a:endParaRPr lang="en-IN"/>
          </a:p>
        </p:txBody>
      </p:sp>
      <p:sp>
        <p:nvSpPr>
          <p:cNvPr id="7" name="Text Placeholder 6">
            <a:extLst>
              <a:ext uri="{FF2B5EF4-FFF2-40B4-BE49-F238E27FC236}">
                <a16:creationId xmlns:a16="http://schemas.microsoft.com/office/drawing/2014/main" id="{F36B822E-5204-43BE-AAAB-A49C75829982}"/>
              </a:ext>
            </a:extLst>
          </p:cNvPr>
          <p:cNvSpPr>
            <a:spLocks noGrp="1"/>
          </p:cNvSpPr>
          <p:nvPr>
            <p:ph type="body" idx="1"/>
          </p:nvPr>
        </p:nvSpPr>
        <p:spPr/>
        <p:txBody>
          <a:bodyPr/>
          <a:lstStyle/>
          <a:p>
            <a:r>
              <a:rPr lang="en-IN" sz="4400" dirty="0">
                <a:solidFill>
                  <a:srgbClr val="006600"/>
                </a:solidFill>
              </a:rPr>
              <a:t>Sustainable Power Sector</a:t>
            </a:r>
          </a:p>
        </p:txBody>
      </p:sp>
    </p:spTree>
    <p:extLst>
      <p:ext uri="{BB962C8B-B14F-4D97-AF65-F5344CB8AC3E}">
        <p14:creationId xmlns:p14="http://schemas.microsoft.com/office/powerpoint/2010/main" val="1187604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0B1C9-BB56-4A69-9AAF-F063B0E23D80}"/>
              </a:ext>
            </a:extLst>
          </p:cNvPr>
          <p:cNvSpPr>
            <a:spLocks noGrp="1"/>
          </p:cNvSpPr>
          <p:nvPr>
            <p:ph type="title"/>
          </p:nvPr>
        </p:nvSpPr>
        <p:spPr>
          <a:xfrm>
            <a:off x="1447801" y="307489"/>
            <a:ext cx="6248400" cy="379643"/>
          </a:xfrm>
        </p:spPr>
        <p:txBody>
          <a:bodyPr/>
          <a:lstStyle/>
          <a:p>
            <a:r>
              <a:rPr lang="en-IN" dirty="0"/>
              <a:t>Energy Sustainability Framework</a:t>
            </a:r>
          </a:p>
        </p:txBody>
      </p:sp>
      <p:sp>
        <p:nvSpPr>
          <p:cNvPr id="3" name="Text Placeholder 2">
            <a:extLst>
              <a:ext uri="{FF2B5EF4-FFF2-40B4-BE49-F238E27FC236}">
                <a16:creationId xmlns:a16="http://schemas.microsoft.com/office/drawing/2014/main" id="{D7D8259A-F167-4DEC-9E14-AF782B419F17}"/>
              </a:ext>
            </a:extLst>
          </p:cNvPr>
          <p:cNvSpPr>
            <a:spLocks noGrp="1"/>
          </p:cNvSpPr>
          <p:nvPr>
            <p:ph type="body" idx="1"/>
          </p:nvPr>
        </p:nvSpPr>
        <p:spPr>
          <a:xfrm>
            <a:off x="228600" y="1447800"/>
            <a:ext cx="8354924" cy="4361111"/>
          </a:xfrm>
        </p:spPr>
        <p:txBody>
          <a:bodyPr/>
          <a:lstStyle/>
          <a:p>
            <a:pPr marL="127286"/>
            <a:r>
              <a:rPr lang="en-US" sz="1371" dirty="0">
                <a:solidFill>
                  <a:srgbClr val="000000"/>
                </a:solidFill>
                <a:latin typeface="Arial" panose="020B0604020202020204" pitchFamily="34" charset="0"/>
                <a:cs typeface="Arial" panose="020B0604020202020204" pitchFamily="34" charset="0"/>
              </a:rPr>
              <a:t>Sustainable development, as defined by the Brundtland Commission, is development that meets the needs of the present generation without compromising the ability of future generations to meet their own needs</a:t>
            </a:r>
            <a:r>
              <a:rPr lang="en-US" sz="1371" dirty="0">
                <a:latin typeface="Arial" panose="020B0604020202020204" pitchFamily="34" charset="0"/>
                <a:cs typeface="Arial" panose="020B0604020202020204" pitchFamily="34" charset="0"/>
              </a:rPr>
              <a:t> </a:t>
            </a:r>
          </a:p>
          <a:p>
            <a:pPr marL="127286"/>
            <a:endParaRPr lang="en-US" sz="1371" dirty="0">
              <a:latin typeface="Arial" panose="020B0604020202020204" pitchFamily="34" charset="0"/>
              <a:cs typeface="Arial" panose="020B0604020202020204" pitchFamily="34" charset="0"/>
            </a:endParaRPr>
          </a:p>
          <a:p>
            <a:pPr marL="127286"/>
            <a:r>
              <a:rPr lang="en-US" sz="1371" dirty="0">
                <a:solidFill>
                  <a:srgbClr val="000000"/>
                </a:solidFill>
                <a:latin typeface="Arial" panose="020B0604020202020204" pitchFamily="34" charset="0"/>
                <a:cs typeface="Arial" panose="020B0604020202020204" pitchFamily="34" charset="0"/>
              </a:rPr>
              <a:t>The framework for assessing sustainability in the electricity sector is based on the 3A’s energy sustainability objectives proposed by the World Energy Council (WEC) which are </a:t>
            </a:r>
          </a:p>
          <a:p>
            <a:pPr marL="127286"/>
            <a:endParaRPr lang="en-US" sz="1371" dirty="0">
              <a:solidFill>
                <a:srgbClr val="000000"/>
              </a:solidFill>
              <a:latin typeface="Arial" panose="020B0604020202020204" pitchFamily="34" charset="0"/>
              <a:cs typeface="Arial" panose="020B0604020202020204" pitchFamily="34" charset="0"/>
            </a:endParaRPr>
          </a:p>
          <a:p>
            <a:pPr marL="127286"/>
            <a:r>
              <a:rPr lang="en-US" sz="1371" b="1" dirty="0">
                <a:solidFill>
                  <a:srgbClr val="000000"/>
                </a:solidFill>
                <a:latin typeface="Arial" panose="020B0604020202020204" pitchFamily="34" charset="0"/>
                <a:cs typeface="Arial" panose="020B0604020202020204" pitchFamily="34" charset="0"/>
              </a:rPr>
              <a:t>Accessibility</a:t>
            </a:r>
            <a:r>
              <a:rPr lang="en-US" sz="1371" dirty="0">
                <a:solidFill>
                  <a:srgbClr val="000000"/>
                </a:solidFill>
                <a:latin typeface="Arial" panose="020B0604020202020204" pitchFamily="34" charset="0"/>
                <a:cs typeface="Arial" panose="020B0604020202020204" pitchFamily="34" charset="0"/>
              </a:rPr>
              <a:t> – is the provision of modern energy services at a socially affordable price for all. It has been argued in this regard that prices should reflect the true marginal costs of production, transmissions and distribution to enable  utilities to maintain and develop energy services. Furthermore prices should reflect the external costs due to emissions and waste management</a:t>
            </a:r>
            <a:br>
              <a:rPr lang="en-US" sz="1371" dirty="0">
                <a:solidFill>
                  <a:srgbClr val="000000"/>
                </a:solidFill>
                <a:latin typeface="Arial" panose="020B0604020202020204" pitchFamily="34" charset="0"/>
                <a:cs typeface="Arial" panose="020B0604020202020204" pitchFamily="34" charset="0"/>
              </a:rPr>
            </a:br>
            <a:endParaRPr lang="en-US" sz="1371" dirty="0">
              <a:solidFill>
                <a:srgbClr val="000000"/>
              </a:solidFill>
              <a:latin typeface="Arial" panose="020B0604020202020204" pitchFamily="34" charset="0"/>
              <a:cs typeface="Arial" panose="020B0604020202020204" pitchFamily="34" charset="0"/>
            </a:endParaRPr>
          </a:p>
          <a:p>
            <a:pPr marL="127286"/>
            <a:r>
              <a:rPr lang="en-US" sz="1371" b="1" dirty="0">
                <a:solidFill>
                  <a:srgbClr val="000000"/>
                </a:solidFill>
                <a:latin typeface="Arial" panose="020B0604020202020204" pitchFamily="34" charset="0"/>
                <a:cs typeface="Arial" panose="020B0604020202020204" pitchFamily="34" charset="0"/>
              </a:rPr>
              <a:t>Availability</a:t>
            </a:r>
            <a:r>
              <a:rPr lang="en-US" sz="1371" dirty="0">
                <a:solidFill>
                  <a:srgbClr val="000000"/>
                </a:solidFill>
                <a:latin typeface="Arial" panose="020B0604020202020204" pitchFamily="34" charset="0"/>
                <a:cs typeface="Arial" panose="020B0604020202020204" pitchFamily="34" charset="0"/>
              </a:rPr>
              <a:t> - is related to long-term continuity of supply and short term quality of service. It is argued that a well diversified portfolio of domestic or imported traded fuels and energy services is required in this regard. The key to achieve this is to keep all energy options open.</a:t>
            </a:r>
            <a:br>
              <a:rPr lang="en-US" sz="1371" dirty="0">
                <a:solidFill>
                  <a:srgbClr val="000000"/>
                </a:solidFill>
                <a:latin typeface="Arial" panose="020B0604020202020204" pitchFamily="34" charset="0"/>
                <a:cs typeface="Arial" panose="020B0604020202020204" pitchFamily="34" charset="0"/>
              </a:rPr>
            </a:br>
            <a:endParaRPr lang="en-US" sz="1371" dirty="0">
              <a:solidFill>
                <a:srgbClr val="000000"/>
              </a:solidFill>
              <a:latin typeface="Arial" panose="020B0604020202020204" pitchFamily="34" charset="0"/>
              <a:cs typeface="Arial" panose="020B0604020202020204" pitchFamily="34" charset="0"/>
            </a:endParaRPr>
          </a:p>
          <a:p>
            <a:pPr marL="127286"/>
            <a:r>
              <a:rPr lang="en-US" sz="1371" b="1" dirty="0">
                <a:solidFill>
                  <a:srgbClr val="000000"/>
                </a:solidFill>
                <a:latin typeface="Arial" panose="020B0604020202020204" pitchFamily="34" charset="0"/>
                <a:cs typeface="Arial" panose="020B0604020202020204" pitchFamily="34" charset="0"/>
              </a:rPr>
              <a:t>Acceptability</a:t>
            </a:r>
            <a:r>
              <a:rPr lang="en-US" sz="1371" dirty="0">
                <a:solidFill>
                  <a:srgbClr val="000000"/>
                </a:solidFill>
                <a:latin typeface="Arial" panose="020B0604020202020204" pitchFamily="34" charset="0"/>
                <a:cs typeface="Arial" panose="020B0604020202020204" pitchFamily="34" charset="0"/>
              </a:rPr>
              <a:t> – relates to public attitudes and the environmental impacts at the global and local levels. Climate change is the most serious longer-term environmental threat and arises from the use of fossil fuels. This sustainability dimension also includes social concerns regarding nuclear security</a:t>
            </a:r>
          </a:p>
        </p:txBody>
      </p:sp>
    </p:spTree>
    <p:extLst>
      <p:ext uri="{BB962C8B-B14F-4D97-AF65-F5344CB8AC3E}">
        <p14:creationId xmlns:p14="http://schemas.microsoft.com/office/powerpoint/2010/main" val="378047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B9ED6-32DC-4FE6-9056-BA87E6E3B043}"/>
              </a:ext>
            </a:extLst>
          </p:cNvPr>
          <p:cNvSpPr>
            <a:spLocks noGrp="1"/>
          </p:cNvSpPr>
          <p:nvPr>
            <p:ph type="title"/>
          </p:nvPr>
        </p:nvSpPr>
        <p:spPr>
          <a:xfrm>
            <a:off x="1524001" y="275791"/>
            <a:ext cx="6324600" cy="379643"/>
          </a:xfrm>
        </p:spPr>
        <p:txBody>
          <a:bodyPr/>
          <a:lstStyle/>
          <a:p>
            <a:r>
              <a:rPr lang="en-IN" dirty="0"/>
              <a:t>Selected Sustainability Indicators</a:t>
            </a:r>
          </a:p>
        </p:txBody>
      </p:sp>
      <p:pic>
        <p:nvPicPr>
          <p:cNvPr id="4" name="Picture 3">
            <a:extLst>
              <a:ext uri="{FF2B5EF4-FFF2-40B4-BE49-F238E27FC236}">
                <a16:creationId xmlns:a16="http://schemas.microsoft.com/office/drawing/2014/main" id="{F243044B-4CBF-4841-A598-35E2E34B4A5C}"/>
              </a:ext>
            </a:extLst>
          </p:cNvPr>
          <p:cNvPicPr>
            <a:picLocks noChangeAspect="1"/>
          </p:cNvPicPr>
          <p:nvPr/>
        </p:nvPicPr>
        <p:blipFill>
          <a:blip r:embed="rId2"/>
          <a:stretch>
            <a:fillRect/>
          </a:stretch>
        </p:blipFill>
        <p:spPr>
          <a:xfrm>
            <a:off x="1752213" y="1444706"/>
            <a:ext cx="5822338" cy="4947681"/>
          </a:xfrm>
          <a:prstGeom prst="rect">
            <a:avLst/>
          </a:prstGeom>
        </p:spPr>
      </p:pic>
    </p:spTree>
    <p:extLst>
      <p:ext uri="{BB962C8B-B14F-4D97-AF65-F5344CB8AC3E}">
        <p14:creationId xmlns:p14="http://schemas.microsoft.com/office/powerpoint/2010/main" val="4149352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D26E6-1CAC-4945-8681-667D1CCC2FA5}"/>
              </a:ext>
            </a:extLst>
          </p:cNvPr>
          <p:cNvSpPr>
            <a:spLocks noGrp="1"/>
          </p:cNvSpPr>
          <p:nvPr>
            <p:ph type="title"/>
          </p:nvPr>
        </p:nvSpPr>
        <p:spPr/>
        <p:txBody>
          <a:bodyPr/>
          <a:lstStyle/>
          <a:p>
            <a:r>
              <a:rPr lang="en-IN" dirty="0"/>
              <a:t>Sustainable Development Goals</a:t>
            </a:r>
          </a:p>
        </p:txBody>
      </p:sp>
      <p:sp>
        <p:nvSpPr>
          <p:cNvPr id="3" name="Content Placeholder 2">
            <a:extLst>
              <a:ext uri="{FF2B5EF4-FFF2-40B4-BE49-F238E27FC236}">
                <a16:creationId xmlns:a16="http://schemas.microsoft.com/office/drawing/2014/main" id="{1440A3C8-D9AC-49E8-8A5D-5E2F20CBDB31}"/>
              </a:ext>
            </a:extLst>
          </p:cNvPr>
          <p:cNvSpPr>
            <a:spLocks noGrp="1"/>
          </p:cNvSpPr>
          <p:nvPr>
            <p:ph idx="1"/>
          </p:nvPr>
        </p:nvSpPr>
        <p:spPr>
          <a:xfrm>
            <a:off x="228600" y="1447800"/>
            <a:ext cx="8382000" cy="4876800"/>
          </a:xfrm>
        </p:spPr>
        <p:txBody>
          <a:bodyPr/>
          <a:lstStyle/>
          <a:p>
            <a:pPr marL="700088" indent="-342900">
              <a:buFont typeface="Wingdings" panose="05000000000000000000" pitchFamily="2" charset="2"/>
              <a:buChar char="q"/>
            </a:pPr>
            <a:r>
              <a:rPr lang="en-US" dirty="0">
                <a:solidFill>
                  <a:schemeClr val="tx2">
                    <a:lumMod val="50000"/>
                  </a:schemeClr>
                </a:solidFill>
              </a:rPr>
              <a:t>On 25–27 September, 2015, the UN General Assembly met to officially adopt the new Sustainable Development Goals (SDGs). </a:t>
            </a:r>
          </a:p>
          <a:p>
            <a:pPr marL="700088" indent="-342900">
              <a:buFont typeface="Wingdings" panose="05000000000000000000" pitchFamily="2" charset="2"/>
              <a:buChar char="q"/>
            </a:pPr>
            <a:endParaRPr lang="en-US" dirty="0">
              <a:solidFill>
                <a:schemeClr val="tx2">
                  <a:lumMod val="50000"/>
                </a:schemeClr>
              </a:solidFill>
            </a:endParaRPr>
          </a:p>
          <a:p>
            <a:pPr marL="700088" indent="-342900">
              <a:buFont typeface="Wingdings" panose="05000000000000000000" pitchFamily="2" charset="2"/>
              <a:buChar char="q"/>
            </a:pPr>
            <a:r>
              <a:rPr lang="en-US" dirty="0">
                <a:solidFill>
                  <a:schemeClr val="tx2">
                    <a:lumMod val="50000"/>
                  </a:schemeClr>
                </a:solidFill>
              </a:rPr>
              <a:t>The 17 SDGs aim to establish a common framework for the policy and development agenda across the 193 UN member states, looking toward the year 2030.</a:t>
            </a:r>
          </a:p>
          <a:p>
            <a:pPr marL="700088" indent="-342900">
              <a:buFont typeface="Wingdings" panose="05000000000000000000" pitchFamily="2" charset="2"/>
              <a:buChar char="q"/>
            </a:pPr>
            <a:endParaRPr lang="en-US" dirty="0">
              <a:solidFill>
                <a:schemeClr val="tx2">
                  <a:lumMod val="50000"/>
                </a:schemeClr>
              </a:solidFill>
            </a:endParaRPr>
          </a:p>
          <a:p>
            <a:pPr marL="700088" indent="-342900">
              <a:buFont typeface="Wingdings" panose="05000000000000000000" pitchFamily="2" charset="2"/>
              <a:buChar char="q"/>
            </a:pPr>
            <a:r>
              <a:rPr lang="en-US" dirty="0">
                <a:solidFill>
                  <a:schemeClr val="tx2">
                    <a:lumMod val="50000"/>
                  </a:schemeClr>
                </a:solidFill>
              </a:rPr>
              <a:t>The 17 SDGs have been developed through an extensive public consultation process, and are intended to serve as goals which developing and developed countries can achieve together.</a:t>
            </a:r>
          </a:p>
          <a:p>
            <a:pPr marL="700088" indent="-342900">
              <a:buFont typeface="Wingdings" panose="05000000000000000000" pitchFamily="2" charset="2"/>
              <a:buChar char="q"/>
            </a:pPr>
            <a:endParaRPr lang="en-US" dirty="0">
              <a:solidFill>
                <a:schemeClr val="tx2">
                  <a:lumMod val="50000"/>
                </a:schemeClr>
              </a:solidFill>
            </a:endParaRPr>
          </a:p>
          <a:p>
            <a:pPr marL="700088" indent="-342900">
              <a:buFont typeface="Wingdings" panose="05000000000000000000" pitchFamily="2" charset="2"/>
              <a:buChar char="q"/>
            </a:pPr>
            <a:r>
              <a:rPr lang="en-US" dirty="0">
                <a:solidFill>
                  <a:schemeClr val="tx2">
                    <a:lumMod val="50000"/>
                  </a:schemeClr>
                </a:solidFill>
              </a:rPr>
              <a:t> The seventh SDG is to “ensure access to affordable, reliable, sustainable, and modern energy for all”.</a:t>
            </a:r>
            <a:endParaRPr lang="en-IN" dirty="0">
              <a:solidFill>
                <a:schemeClr val="tx2">
                  <a:lumMod val="50000"/>
                </a:schemeClr>
              </a:solidFill>
            </a:endParaRPr>
          </a:p>
          <a:p>
            <a:endParaRPr lang="en-IN" dirty="0"/>
          </a:p>
        </p:txBody>
      </p:sp>
    </p:spTree>
    <p:extLst>
      <p:ext uri="{BB962C8B-B14F-4D97-AF65-F5344CB8AC3E}">
        <p14:creationId xmlns:p14="http://schemas.microsoft.com/office/powerpoint/2010/main" val="1121333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D26E6-1CAC-4945-8681-667D1CCC2FA5}"/>
              </a:ext>
            </a:extLst>
          </p:cNvPr>
          <p:cNvSpPr>
            <a:spLocks noGrp="1"/>
          </p:cNvSpPr>
          <p:nvPr>
            <p:ph type="title"/>
          </p:nvPr>
        </p:nvSpPr>
        <p:spPr/>
        <p:txBody>
          <a:bodyPr/>
          <a:lstStyle/>
          <a:p>
            <a:r>
              <a:rPr lang="en-IN" dirty="0"/>
              <a:t>SDG 7 – Clean Energy</a:t>
            </a:r>
          </a:p>
        </p:txBody>
      </p:sp>
      <p:sp>
        <p:nvSpPr>
          <p:cNvPr id="6" name="Text Placeholder 2">
            <a:extLst>
              <a:ext uri="{FF2B5EF4-FFF2-40B4-BE49-F238E27FC236}">
                <a16:creationId xmlns:a16="http://schemas.microsoft.com/office/drawing/2014/main" id="{6E20F153-9C03-400D-80AD-0153E34FB815}"/>
              </a:ext>
            </a:extLst>
          </p:cNvPr>
          <p:cNvSpPr txBox="1">
            <a:spLocks/>
          </p:cNvSpPr>
          <p:nvPr/>
        </p:nvSpPr>
        <p:spPr bwMode="auto">
          <a:xfrm>
            <a:off x="330200" y="1864479"/>
            <a:ext cx="5232400" cy="68731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20000"/>
              </a:spcBef>
              <a:spcAft>
                <a:spcPct val="0"/>
              </a:spcAft>
              <a:defRPr sz="2000">
                <a:solidFill>
                  <a:schemeClr val="tx1"/>
                </a:solidFill>
                <a:latin typeface="+mn-lt"/>
                <a:ea typeface="+mn-ea"/>
                <a:cs typeface="+mn-cs"/>
              </a:defRPr>
            </a:lvl1pPr>
            <a:lvl2pPr marL="509588" indent="-285750" algn="l" rtl="0" fontAlgn="base">
              <a:spcBef>
                <a:spcPct val="20000"/>
              </a:spcBef>
              <a:spcAft>
                <a:spcPct val="0"/>
              </a:spcAft>
              <a:buBlip>
                <a:blip r:embed="rId2"/>
              </a:buBlip>
              <a:defRPr sz="2000">
                <a:solidFill>
                  <a:srgbClr val="000099"/>
                </a:solidFill>
                <a:latin typeface="+mn-lt"/>
              </a:defRPr>
            </a:lvl2pPr>
            <a:lvl3pPr marL="911225" indent="-228600" algn="l" rtl="0" fontAlgn="base">
              <a:spcBef>
                <a:spcPct val="20000"/>
              </a:spcBef>
              <a:spcAft>
                <a:spcPct val="0"/>
              </a:spcAft>
              <a:buClr>
                <a:srgbClr val="800000"/>
              </a:buClr>
              <a:buSzPct val="110000"/>
              <a:buFont typeface="Wingdings" pitchFamily="2" charset="2"/>
              <a:buChar char="Ø"/>
              <a:defRPr>
                <a:solidFill>
                  <a:srgbClr val="663300"/>
                </a:solidFill>
                <a:latin typeface="+mn-lt"/>
              </a:defRPr>
            </a:lvl3pPr>
            <a:lvl4pPr marL="1382713" indent="-228600" algn="l" rtl="0" fontAlgn="base">
              <a:spcBef>
                <a:spcPct val="20000"/>
              </a:spcBef>
              <a:spcAft>
                <a:spcPct val="0"/>
              </a:spcAft>
              <a:buFont typeface="Wingdings" pitchFamily="2" charset="2"/>
              <a:buBlip>
                <a:blip r:embed="rId3"/>
              </a:buBlip>
              <a:defRPr sz="1600">
                <a:solidFill>
                  <a:srgbClr val="336600"/>
                </a:solidFill>
                <a:latin typeface="+mn-lt"/>
              </a:defRPr>
            </a:lvl4pPr>
            <a:lvl5pPr marL="1825625" indent="-228600" algn="l" rtl="0" fontAlgn="base">
              <a:spcBef>
                <a:spcPct val="20000"/>
              </a:spcBef>
              <a:spcAft>
                <a:spcPct val="0"/>
              </a:spcAft>
              <a:buFont typeface="Wingdings" pitchFamily="2" charset="2"/>
              <a:buChar char="Ø"/>
              <a:defRPr sz="1600">
                <a:solidFill>
                  <a:schemeClr val="tx1"/>
                </a:solidFill>
                <a:latin typeface="+mn-lt"/>
              </a:defRPr>
            </a:lvl5pPr>
            <a:lvl6pPr marL="2282825" indent="-228600" algn="l" rtl="0" fontAlgn="base">
              <a:spcBef>
                <a:spcPct val="20000"/>
              </a:spcBef>
              <a:spcAft>
                <a:spcPct val="0"/>
              </a:spcAft>
              <a:buFont typeface="Wingdings" pitchFamily="2" charset="2"/>
              <a:buChar char="Ø"/>
              <a:defRPr sz="1600">
                <a:solidFill>
                  <a:schemeClr val="tx1"/>
                </a:solidFill>
                <a:latin typeface="+mn-lt"/>
              </a:defRPr>
            </a:lvl6pPr>
            <a:lvl7pPr marL="2740025" indent="-228600" algn="l" rtl="0" fontAlgn="base">
              <a:spcBef>
                <a:spcPct val="20000"/>
              </a:spcBef>
              <a:spcAft>
                <a:spcPct val="0"/>
              </a:spcAft>
              <a:buFont typeface="Wingdings" pitchFamily="2" charset="2"/>
              <a:buChar char="Ø"/>
              <a:defRPr sz="1600">
                <a:solidFill>
                  <a:schemeClr val="tx1"/>
                </a:solidFill>
                <a:latin typeface="+mn-lt"/>
              </a:defRPr>
            </a:lvl7pPr>
            <a:lvl8pPr marL="3197225" indent="-228600" algn="l" rtl="0" fontAlgn="base">
              <a:spcBef>
                <a:spcPct val="20000"/>
              </a:spcBef>
              <a:spcAft>
                <a:spcPct val="0"/>
              </a:spcAft>
              <a:buFont typeface="Wingdings" pitchFamily="2" charset="2"/>
              <a:buChar char="Ø"/>
              <a:defRPr sz="1600">
                <a:solidFill>
                  <a:schemeClr val="tx1"/>
                </a:solidFill>
                <a:latin typeface="+mn-lt"/>
              </a:defRPr>
            </a:lvl8pPr>
            <a:lvl9pPr marL="3654425" indent="-228600" algn="l" rtl="0" fontAlgn="base">
              <a:spcBef>
                <a:spcPct val="20000"/>
              </a:spcBef>
              <a:spcAft>
                <a:spcPct val="0"/>
              </a:spcAft>
              <a:buFont typeface="Wingdings" pitchFamily="2" charset="2"/>
              <a:buChar char="Ø"/>
              <a:defRPr sz="1600">
                <a:solidFill>
                  <a:schemeClr val="tx1"/>
                </a:solidFill>
                <a:latin typeface="+mn-lt"/>
              </a:defRPr>
            </a:lvl9pPr>
          </a:lstStyle>
          <a:p>
            <a:pPr marL="184150" indent="-184150">
              <a:buFont typeface="Wingdings" panose="05000000000000000000" pitchFamily="2" charset="2"/>
              <a:buChar char="q"/>
            </a:pPr>
            <a:r>
              <a:rPr lang="en-US" sz="1400" kern="0" dirty="0">
                <a:solidFill>
                  <a:schemeClr val="tx2">
                    <a:lumMod val="50000"/>
                  </a:schemeClr>
                </a:solidFill>
              </a:rPr>
              <a:t>By 2030 ensure universal access to affordable, reliable, and modern energy services</a:t>
            </a:r>
          </a:p>
          <a:p>
            <a:pPr marL="184150" indent="-184150">
              <a:buFont typeface="Wingdings" panose="05000000000000000000" pitchFamily="2" charset="2"/>
              <a:buChar char="q"/>
            </a:pPr>
            <a:endParaRPr lang="en-US" sz="1400" kern="0" dirty="0">
              <a:solidFill>
                <a:schemeClr val="tx2">
                  <a:lumMod val="50000"/>
                </a:schemeClr>
              </a:solidFill>
            </a:endParaRPr>
          </a:p>
          <a:p>
            <a:pPr marL="184150" indent="-184150">
              <a:buFont typeface="Wingdings" panose="05000000000000000000" pitchFamily="2" charset="2"/>
              <a:buChar char="q"/>
            </a:pPr>
            <a:r>
              <a:rPr lang="en-US" sz="1400" kern="0" dirty="0">
                <a:solidFill>
                  <a:schemeClr val="tx2">
                    <a:lumMod val="50000"/>
                  </a:schemeClr>
                </a:solidFill>
              </a:rPr>
              <a:t>Increase substantially the share of renewable energy in the global energy mix by 2030</a:t>
            </a:r>
          </a:p>
          <a:p>
            <a:pPr marL="184150" indent="-184150">
              <a:buFont typeface="Wingdings" panose="05000000000000000000" pitchFamily="2" charset="2"/>
              <a:buChar char="q"/>
            </a:pPr>
            <a:endParaRPr lang="en-US" sz="1400" kern="0" dirty="0">
              <a:solidFill>
                <a:schemeClr val="tx2">
                  <a:lumMod val="50000"/>
                </a:schemeClr>
              </a:solidFill>
            </a:endParaRPr>
          </a:p>
          <a:p>
            <a:pPr marL="184150" indent="-184150">
              <a:buFont typeface="Wingdings" panose="05000000000000000000" pitchFamily="2" charset="2"/>
              <a:buChar char="q"/>
            </a:pPr>
            <a:r>
              <a:rPr lang="en-US" sz="1400" kern="0" dirty="0">
                <a:solidFill>
                  <a:schemeClr val="tx2">
                    <a:lumMod val="50000"/>
                  </a:schemeClr>
                </a:solidFill>
              </a:rPr>
              <a:t>Double the global rate of improvement in energy efficiency by 2030</a:t>
            </a:r>
          </a:p>
          <a:p>
            <a:pPr marL="184150" indent="-184150">
              <a:buFont typeface="Wingdings" panose="05000000000000000000" pitchFamily="2" charset="2"/>
              <a:buChar char="q"/>
            </a:pPr>
            <a:endParaRPr lang="en-US" sz="1400" kern="0" dirty="0">
              <a:solidFill>
                <a:schemeClr val="tx2">
                  <a:lumMod val="50000"/>
                </a:schemeClr>
              </a:solidFill>
            </a:endParaRPr>
          </a:p>
          <a:p>
            <a:pPr marL="184150" indent="-184150">
              <a:buFont typeface="Wingdings" panose="05000000000000000000" pitchFamily="2" charset="2"/>
              <a:buChar char="q"/>
            </a:pPr>
            <a:r>
              <a:rPr lang="en-US" sz="1400" kern="0" dirty="0">
                <a:solidFill>
                  <a:schemeClr val="tx2">
                    <a:lumMod val="50000"/>
                  </a:schemeClr>
                </a:solidFill>
              </a:rPr>
              <a:t>By 2030 enhance international cooperation to facilitate access to clean energy research and technologies, including renewable energy, energy efficiency, and advanced and cleaner fossil fuel technologies, and promote investment in energy infrastructure and clean energy technologies</a:t>
            </a:r>
          </a:p>
          <a:p>
            <a:pPr marL="184150" indent="-184150">
              <a:buFont typeface="Wingdings" panose="05000000000000000000" pitchFamily="2" charset="2"/>
              <a:buChar char="q"/>
            </a:pPr>
            <a:endParaRPr lang="en-US" sz="1400" kern="0" dirty="0">
              <a:solidFill>
                <a:schemeClr val="tx2">
                  <a:lumMod val="50000"/>
                </a:schemeClr>
              </a:solidFill>
            </a:endParaRPr>
          </a:p>
          <a:p>
            <a:pPr marL="184150" indent="-184150">
              <a:buFont typeface="Wingdings" panose="05000000000000000000" pitchFamily="2" charset="2"/>
              <a:buChar char="q"/>
            </a:pPr>
            <a:r>
              <a:rPr lang="en-US" sz="1400" kern="0" dirty="0">
                <a:solidFill>
                  <a:schemeClr val="tx2">
                    <a:lumMod val="50000"/>
                  </a:schemeClr>
                </a:solidFill>
              </a:rPr>
              <a:t>By 2030 expand infrastructure and upgrade technology for supplying modern and sustainable energy services for all in developing countries, particularly LDCs and SIDS</a:t>
            </a:r>
          </a:p>
          <a:p>
            <a:pPr>
              <a:buNone/>
            </a:pPr>
            <a:endParaRPr lang="en-IN" kern="0" dirty="0"/>
          </a:p>
        </p:txBody>
      </p:sp>
      <p:pic>
        <p:nvPicPr>
          <p:cNvPr id="7" name="Picture 2" descr="Image of the Sustainable Development Goals icons highlighting goal 7 - &quot;affordable and clean energy&quot;">
            <a:extLst>
              <a:ext uri="{FF2B5EF4-FFF2-40B4-BE49-F238E27FC236}">
                <a16:creationId xmlns:a16="http://schemas.microsoft.com/office/drawing/2014/main" id="{F5D6CF47-57F8-4D97-85B1-2ECF7C8AEC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438400"/>
            <a:ext cx="3420679" cy="271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341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India takes the lead as China Energy Growth slows</a:t>
            </a:r>
            <a:endParaRPr lang="en-IN" dirty="0"/>
          </a:p>
        </p:txBody>
      </p:sp>
      <p:pic>
        <p:nvPicPr>
          <p:cNvPr id="1026" name="Picture 2"/>
          <p:cNvPicPr>
            <a:picLocks noChangeAspect="1" noChangeArrowheads="1"/>
          </p:cNvPicPr>
          <p:nvPr/>
        </p:nvPicPr>
        <p:blipFill>
          <a:blip r:embed="rId2" cstate="print"/>
          <a:srcRect/>
          <a:stretch>
            <a:fillRect/>
          </a:stretch>
        </p:blipFill>
        <p:spPr bwMode="auto">
          <a:xfrm>
            <a:off x="685800" y="1428750"/>
            <a:ext cx="7772400" cy="40005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1" name="Rectangle 3"/>
          <p:cNvSpPr>
            <a:spLocks noGrp="1" noChangeArrowheads="1"/>
          </p:cNvSpPr>
          <p:nvPr>
            <p:ph type="title"/>
          </p:nvPr>
        </p:nvSpPr>
        <p:spPr/>
        <p:txBody>
          <a:bodyPr/>
          <a:lstStyle/>
          <a:p>
            <a:r>
              <a:rPr lang="en-US"/>
              <a:t>Policy Base for RE Promotion</a:t>
            </a:r>
          </a:p>
        </p:txBody>
      </p:sp>
      <p:sp>
        <p:nvSpPr>
          <p:cNvPr id="4" name="Content Placeholder 3"/>
          <p:cNvSpPr>
            <a:spLocks noGrp="1"/>
          </p:cNvSpPr>
          <p:nvPr>
            <p:ph sz="half" idx="2"/>
          </p:nvPr>
        </p:nvSpPr>
        <p:spPr>
          <a:xfrm>
            <a:off x="838200" y="1447800"/>
            <a:ext cx="7620000" cy="4876800"/>
          </a:xfrm>
        </p:spPr>
        <p:txBody>
          <a:bodyPr/>
          <a:lstStyle/>
          <a:p>
            <a:r>
              <a:rPr lang="en-IN" dirty="0"/>
              <a:t>Why Renewable?</a:t>
            </a:r>
          </a:p>
          <a:p>
            <a:pPr marL="363538" indent="-363538">
              <a:buFont typeface="Wingdings" pitchFamily="2" charset="2"/>
              <a:buChar char="q"/>
            </a:pPr>
            <a:r>
              <a:rPr lang="en-IN" sz="2000" dirty="0">
                <a:solidFill>
                  <a:schemeClr val="accent6">
                    <a:lumMod val="50000"/>
                  </a:schemeClr>
                </a:solidFill>
              </a:rPr>
              <a:t>Increase Energy Security</a:t>
            </a:r>
          </a:p>
          <a:p>
            <a:pPr marL="363538" indent="-363538">
              <a:buFont typeface="Wingdings" pitchFamily="2" charset="2"/>
              <a:buChar char="q"/>
            </a:pPr>
            <a:r>
              <a:rPr lang="en-IN" sz="2000" dirty="0">
                <a:solidFill>
                  <a:schemeClr val="accent6">
                    <a:lumMod val="50000"/>
                  </a:schemeClr>
                </a:solidFill>
              </a:rPr>
              <a:t>Reduce the adverse impacts on local environment</a:t>
            </a:r>
          </a:p>
          <a:p>
            <a:pPr marL="363538" indent="-363538">
              <a:buFont typeface="Wingdings" pitchFamily="2" charset="2"/>
              <a:buChar char="q"/>
            </a:pPr>
            <a:r>
              <a:rPr lang="en-IN" sz="2000" dirty="0">
                <a:solidFill>
                  <a:schemeClr val="accent6">
                    <a:lumMod val="50000"/>
                  </a:schemeClr>
                </a:solidFill>
              </a:rPr>
              <a:t>Lower its carbon intensity</a:t>
            </a:r>
          </a:p>
          <a:p>
            <a:pPr marL="363538" indent="-363538">
              <a:buFont typeface="Wingdings" pitchFamily="2" charset="2"/>
              <a:buChar char="q"/>
            </a:pPr>
            <a:r>
              <a:rPr lang="en-IN" sz="2000" dirty="0">
                <a:solidFill>
                  <a:schemeClr val="accent6">
                    <a:lumMod val="50000"/>
                  </a:schemeClr>
                </a:solidFill>
              </a:rPr>
              <a:t>Balanced regional development</a:t>
            </a:r>
          </a:p>
          <a:p>
            <a:pPr marL="363538" indent="-363538">
              <a:buFont typeface="Wingdings" pitchFamily="2" charset="2"/>
              <a:buChar char="q"/>
            </a:pPr>
            <a:r>
              <a:rPr lang="en-IN" sz="2000" dirty="0">
                <a:solidFill>
                  <a:schemeClr val="accent6">
                    <a:lumMod val="50000"/>
                  </a:schemeClr>
                </a:solidFill>
              </a:rPr>
              <a:t>Realise its aspiration for leadership in high-technology industries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1" name="Rectangle 3"/>
          <p:cNvSpPr>
            <a:spLocks noGrp="1" noChangeArrowheads="1"/>
          </p:cNvSpPr>
          <p:nvPr>
            <p:ph type="title"/>
          </p:nvPr>
        </p:nvSpPr>
        <p:spPr/>
        <p:txBody>
          <a:bodyPr/>
          <a:lstStyle/>
          <a:p>
            <a:r>
              <a:rPr lang="en-US" dirty="0"/>
              <a:t>Why Renewable?</a:t>
            </a:r>
          </a:p>
        </p:txBody>
      </p:sp>
      <p:sp>
        <p:nvSpPr>
          <p:cNvPr id="6" name="Text Placeholder 2"/>
          <p:cNvSpPr txBox="1">
            <a:spLocks/>
          </p:cNvSpPr>
          <p:nvPr/>
        </p:nvSpPr>
        <p:spPr bwMode="auto">
          <a:xfrm>
            <a:off x="304800" y="1447800"/>
            <a:ext cx="8305800" cy="45720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182563" indent="-182563" algn="just">
              <a:spcBef>
                <a:spcPts val="1200"/>
              </a:spcBef>
              <a:buNone/>
              <a:defRPr/>
            </a:pPr>
            <a:r>
              <a:rPr lang="en-US" sz="1600" dirty="0">
                <a:solidFill>
                  <a:srgbClr val="00338D"/>
                </a:solidFill>
                <a:cs typeface="Arial" pitchFamily="34" charset="0"/>
              </a:rPr>
              <a:t>Key factors that will drive this market include :</a:t>
            </a:r>
            <a:endParaRPr lang="en-IN" sz="1600" dirty="0">
              <a:solidFill>
                <a:srgbClr val="00338D"/>
              </a:solidFill>
              <a:cs typeface="Arial" pitchFamily="34" charset="0"/>
            </a:endParaRPr>
          </a:p>
          <a:p>
            <a:pPr marL="182563" indent="-182563" algn="just">
              <a:spcBef>
                <a:spcPts val="1200"/>
              </a:spcBef>
              <a:buNone/>
              <a:defRPr/>
            </a:pPr>
            <a:r>
              <a:rPr lang="en-IN" sz="1600" b="1" dirty="0">
                <a:solidFill>
                  <a:srgbClr val="00338D"/>
                </a:solidFill>
                <a:cs typeface="Arial" pitchFamily="34" charset="0"/>
              </a:rPr>
              <a:t>High Energy deficit</a:t>
            </a:r>
            <a:r>
              <a:rPr lang="en-IN" sz="1600" dirty="0">
                <a:solidFill>
                  <a:srgbClr val="00338D"/>
                </a:solidFill>
                <a:cs typeface="Arial" pitchFamily="34" charset="0"/>
              </a:rPr>
              <a:t> – The Energy deficit in the country is alarming due to heavy imports and expected to persist over the next decade</a:t>
            </a:r>
          </a:p>
          <a:p>
            <a:pPr marL="182563" indent="-182563" algn="just">
              <a:spcBef>
                <a:spcPts val="1200"/>
              </a:spcBef>
              <a:buNone/>
              <a:defRPr/>
            </a:pPr>
            <a:r>
              <a:rPr lang="en-US" sz="1600" b="1" dirty="0">
                <a:solidFill>
                  <a:srgbClr val="00338D"/>
                </a:solidFill>
                <a:cs typeface="Arial" pitchFamily="34" charset="0"/>
              </a:rPr>
              <a:t>Rising Import dependence</a:t>
            </a:r>
            <a:r>
              <a:rPr lang="en-US" sz="1600" dirty="0">
                <a:solidFill>
                  <a:srgbClr val="00338D"/>
                </a:solidFill>
                <a:cs typeface="Arial" pitchFamily="34" charset="0"/>
              </a:rPr>
              <a:t> - </a:t>
            </a:r>
            <a:r>
              <a:rPr lang="en-IN" sz="1600" dirty="0">
                <a:solidFill>
                  <a:srgbClr val="00338D"/>
                </a:solidFill>
                <a:cs typeface="Arial" pitchFamily="34" charset="0"/>
              </a:rPr>
              <a:t>Import dependence is currently at almost 30% of our energy requirements and could rise to 59% in a worst case scenario by 2032</a:t>
            </a:r>
            <a:endParaRPr lang="en-US" sz="1600" dirty="0">
              <a:solidFill>
                <a:srgbClr val="00338D"/>
              </a:solidFill>
              <a:cs typeface="Arial" pitchFamily="34" charset="0"/>
            </a:endParaRPr>
          </a:p>
          <a:p>
            <a:pPr marL="182563" indent="-182563" algn="just">
              <a:spcBef>
                <a:spcPts val="1200"/>
              </a:spcBef>
              <a:buNone/>
              <a:defRPr/>
            </a:pPr>
            <a:r>
              <a:rPr lang="en-US" sz="1600" b="1" dirty="0">
                <a:solidFill>
                  <a:srgbClr val="00338D"/>
                </a:solidFill>
                <a:cs typeface="Arial" pitchFamily="34" charset="0"/>
              </a:rPr>
              <a:t>Favorable economics</a:t>
            </a:r>
            <a:r>
              <a:rPr lang="en-US" sz="1600" dirty="0">
                <a:solidFill>
                  <a:srgbClr val="00338D"/>
                </a:solidFill>
                <a:cs typeface="Arial" pitchFamily="34" charset="0"/>
              </a:rPr>
              <a:t> - </a:t>
            </a:r>
            <a:r>
              <a:rPr lang="en-IN" sz="1600" dirty="0">
                <a:solidFill>
                  <a:srgbClr val="00338D"/>
                </a:solidFill>
                <a:cs typeface="Arial" pitchFamily="34" charset="0"/>
              </a:rPr>
              <a:t>At present, the variable cost of power from diesel based generation is upwards of INR 15 per unit. Solar/Wind power are already significantly less. These sources have already turned economical for certain commercial/ industrial customers at their levelized utility tariffs</a:t>
            </a:r>
            <a:endParaRPr lang="en-US" sz="1600" dirty="0">
              <a:solidFill>
                <a:srgbClr val="00338D"/>
              </a:solidFill>
              <a:cs typeface="Arial" pitchFamily="34" charset="0"/>
            </a:endParaRPr>
          </a:p>
          <a:p>
            <a:pPr marL="182563" indent="-182563" algn="just">
              <a:spcBef>
                <a:spcPts val="1200"/>
              </a:spcBef>
              <a:buNone/>
              <a:defRPr/>
            </a:pPr>
            <a:r>
              <a:rPr lang="en-US" sz="1600" b="1" dirty="0">
                <a:solidFill>
                  <a:srgbClr val="00338D"/>
                </a:solidFill>
                <a:cs typeface="Arial" pitchFamily="34" charset="0"/>
              </a:rPr>
              <a:t>Benefits of distributed generation</a:t>
            </a:r>
            <a:r>
              <a:rPr lang="en-US" sz="1600" dirty="0">
                <a:solidFill>
                  <a:srgbClr val="00338D"/>
                </a:solidFill>
                <a:cs typeface="Arial" pitchFamily="34" charset="0"/>
              </a:rPr>
              <a:t> - </a:t>
            </a:r>
            <a:r>
              <a:rPr lang="en-IN" sz="1600" dirty="0">
                <a:solidFill>
                  <a:srgbClr val="00338D"/>
                </a:solidFill>
                <a:cs typeface="Arial" pitchFamily="34" charset="0"/>
              </a:rPr>
              <a:t>By encouraging renewable power at consumer end (easy to generate at consumption point), network related investments and losses can be minimized.</a:t>
            </a:r>
          </a:p>
          <a:p>
            <a:pPr marL="182563" indent="-182563" algn="just">
              <a:spcBef>
                <a:spcPts val="1200"/>
              </a:spcBef>
              <a:buFont typeface="Arial" pitchFamily="34" charset="0"/>
              <a:buChar char="•"/>
              <a:defRPr/>
            </a:pPr>
            <a:endParaRPr lang="en-IN" sz="1600" b="1" dirty="0">
              <a:solidFill>
                <a:srgbClr val="00338D"/>
              </a:solidFill>
              <a:cs typeface="Arial" pitchFamily="34" charset="0"/>
            </a:endParaRPr>
          </a:p>
          <a:p>
            <a:pPr marL="228600" lvl="1" indent="-228600">
              <a:spcBef>
                <a:spcPct val="40000"/>
              </a:spcBef>
            </a:pPr>
            <a:endParaRPr lang="en-US" sz="1600" b="1" dirty="0">
              <a:solidFill>
                <a:srgbClr val="00338D"/>
              </a:solidFill>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body" idx="1"/>
          </p:nvPr>
        </p:nvSpPr>
        <p:spPr>
          <a:xfrm>
            <a:off x="685800" y="1447800"/>
            <a:ext cx="7772400" cy="4800600"/>
          </a:xfrm>
          <a:noFill/>
          <a:ln/>
        </p:spPr>
        <p:txBody>
          <a:bodyPr/>
          <a:lstStyle/>
          <a:p>
            <a:pPr lvl="1"/>
            <a:r>
              <a:rPr lang="en-US" dirty="0"/>
              <a:t>To meet our commitments to reduce carbon intensity, the use of renewable energy is indispensable</a:t>
            </a:r>
          </a:p>
          <a:p>
            <a:pPr lvl="1">
              <a:buNone/>
            </a:pPr>
            <a:endParaRPr lang="en-US" dirty="0"/>
          </a:p>
          <a:p>
            <a:pPr lvl="1"/>
            <a:r>
              <a:rPr lang="en-US" dirty="0"/>
              <a:t>Power sector contributes nearly half of the country’s carbon emissions</a:t>
            </a:r>
          </a:p>
          <a:p>
            <a:pPr lvl="1"/>
            <a:endParaRPr lang="en-US" dirty="0"/>
          </a:p>
          <a:p>
            <a:pPr lvl="1"/>
            <a:r>
              <a:rPr lang="en-US" dirty="0"/>
              <a:t>On average every 1 GW of additional renewable energy capacity reduces CO</a:t>
            </a:r>
            <a:r>
              <a:rPr lang="en-US" sz="1400" dirty="0"/>
              <a:t>2  </a:t>
            </a:r>
            <a:r>
              <a:rPr lang="en-US" dirty="0"/>
              <a:t>emissions by 3.3 million tones a year</a:t>
            </a:r>
          </a:p>
          <a:p>
            <a:pPr lvl="1"/>
            <a:endParaRPr lang="en-US" dirty="0"/>
          </a:p>
          <a:p>
            <a:pPr lvl="1"/>
            <a:r>
              <a:rPr lang="en-US" dirty="0"/>
              <a:t>Local ancillary benefits in terms of reduced mortality and morbidity from lower particulate concentrations are estimated at 334 lives saved /million tons of carbon abated</a:t>
            </a:r>
          </a:p>
          <a:p>
            <a:pPr lvl="3">
              <a:buFont typeface="Wingdings" pitchFamily="2" charset="2"/>
              <a:buNone/>
            </a:pPr>
            <a:endParaRPr lang="en-US" dirty="0"/>
          </a:p>
        </p:txBody>
      </p:sp>
      <p:sp>
        <p:nvSpPr>
          <p:cNvPr id="534531" name="Rectangle 3"/>
          <p:cNvSpPr>
            <a:spLocks noGrp="1" noChangeArrowheads="1"/>
          </p:cNvSpPr>
          <p:nvPr>
            <p:ph type="title"/>
          </p:nvPr>
        </p:nvSpPr>
        <p:spPr/>
        <p:txBody>
          <a:bodyPr/>
          <a:lstStyle/>
          <a:p>
            <a:r>
              <a:rPr lang="en-US" dirty="0"/>
              <a:t>Climate Change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body" idx="1"/>
          </p:nvPr>
        </p:nvSpPr>
        <p:spPr>
          <a:xfrm>
            <a:off x="685800" y="1447800"/>
            <a:ext cx="7772400" cy="4800600"/>
          </a:xfrm>
          <a:noFill/>
          <a:ln/>
        </p:spPr>
        <p:txBody>
          <a:bodyPr/>
          <a:lstStyle/>
          <a:p>
            <a:pPr lvl="1"/>
            <a:r>
              <a:rPr lang="en-IN" dirty="0"/>
              <a:t>Renewable energy development can also be an important tool for spurring regional economic development, particularly for many underdeveloped states, which have the greatest potential for developing such resources.</a:t>
            </a:r>
          </a:p>
          <a:p>
            <a:pPr lvl="1"/>
            <a:endParaRPr lang="en-IN" dirty="0"/>
          </a:p>
          <a:p>
            <a:pPr lvl="1"/>
            <a:r>
              <a:rPr lang="en-IN" dirty="0"/>
              <a:t> It can </a:t>
            </a:r>
          </a:p>
          <a:p>
            <a:pPr lvl="2"/>
            <a:r>
              <a:rPr lang="en-IN" dirty="0"/>
              <a:t>Provide secure electricity supply to foster domestic industrial development, </a:t>
            </a:r>
          </a:p>
          <a:p>
            <a:pPr lvl="2"/>
            <a:r>
              <a:rPr lang="en-IN" dirty="0"/>
              <a:t>Attract new investments, </a:t>
            </a:r>
          </a:p>
          <a:p>
            <a:pPr lvl="2"/>
            <a:r>
              <a:rPr lang="en-IN" dirty="0"/>
              <a:t>Serve as an important employment growth engine, </a:t>
            </a:r>
          </a:p>
          <a:p>
            <a:pPr lvl="2"/>
            <a:r>
              <a:rPr lang="en-IN" dirty="0"/>
              <a:t>Generate additional income</a:t>
            </a:r>
            <a:endParaRPr lang="en-US" dirty="0"/>
          </a:p>
        </p:txBody>
      </p:sp>
      <p:sp>
        <p:nvSpPr>
          <p:cNvPr id="534531" name="Rectangle 3"/>
          <p:cNvSpPr>
            <a:spLocks noGrp="1" noChangeArrowheads="1"/>
          </p:cNvSpPr>
          <p:nvPr>
            <p:ph type="title"/>
          </p:nvPr>
        </p:nvSpPr>
        <p:spPr/>
        <p:txBody>
          <a:bodyPr/>
          <a:lstStyle/>
          <a:p>
            <a:r>
              <a:rPr lang="en-US" dirty="0"/>
              <a:t>RE Development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p:txBody>
          <a:bodyPr/>
          <a:lstStyle/>
          <a:p>
            <a:r>
              <a:rPr lang="en-US"/>
              <a:t>Renewable Energy Programme - India</a:t>
            </a:r>
          </a:p>
        </p:txBody>
      </p:sp>
      <p:sp>
        <p:nvSpPr>
          <p:cNvPr id="532483" name="Rectangle 3"/>
          <p:cNvSpPr>
            <a:spLocks noGrp="1" noChangeArrowheads="1"/>
          </p:cNvSpPr>
          <p:nvPr>
            <p:ph type="body" idx="1"/>
          </p:nvPr>
        </p:nvSpPr>
        <p:spPr/>
        <p:txBody>
          <a:bodyPr/>
          <a:lstStyle/>
          <a:p>
            <a:pPr lvl="1">
              <a:buFontTx/>
              <a:buNone/>
            </a:pPr>
            <a:endParaRPr lang="en-US"/>
          </a:p>
          <a:p>
            <a:pPr lvl="1">
              <a:buFontTx/>
              <a:buNone/>
            </a:pPr>
            <a:endParaRPr lang="en-US"/>
          </a:p>
          <a:p>
            <a:pPr lvl="2"/>
            <a:r>
              <a:rPr lang="en-US" b="1"/>
              <a:t> India Started its renewable energy programme in 1981  - Establishment of Commission for Additional Sources of Energy</a:t>
            </a:r>
          </a:p>
          <a:p>
            <a:pPr lvl="2"/>
            <a:endParaRPr lang="en-US" b="1"/>
          </a:p>
          <a:p>
            <a:pPr lvl="2"/>
            <a:r>
              <a:rPr lang="en-US" b="1"/>
              <a:t>Converted the same into Ministry of Non conventional sources of Energy resources in 1992</a:t>
            </a:r>
          </a:p>
          <a:p>
            <a:pPr lvl="2"/>
            <a:endParaRPr lang="en-US" b="1"/>
          </a:p>
          <a:p>
            <a:pPr lvl="2"/>
            <a:r>
              <a:rPr lang="en-US" b="1"/>
              <a:t>In year 2006, it was renamed – Ministry of New and Renewable energy (MNRE)</a:t>
            </a:r>
          </a:p>
          <a:p>
            <a:pPr lvl="2">
              <a:buFont typeface="Wingdings" pitchFamily="2" charset="2"/>
              <a:buNone/>
            </a:pPr>
            <a:endParaRPr lang="en-US" b="1"/>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ChangeArrowheads="1"/>
          </p:cNvSpPr>
          <p:nvPr>
            <p:ph type="body" idx="1"/>
          </p:nvPr>
        </p:nvSpPr>
        <p:spPr>
          <a:xfrm>
            <a:off x="685800" y="1447800"/>
            <a:ext cx="7772400" cy="4800600"/>
          </a:xfrm>
          <a:noFill/>
          <a:ln/>
        </p:spPr>
        <p:txBody>
          <a:bodyPr/>
          <a:lstStyle/>
          <a:p>
            <a:pPr lvl="1"/>
            <a:r>
              <a:rPr lang="en-US"/>
              <a:t>Electricity Act 2003</a:t>
            </a:r>
          </a:p>
          <a:p>
            <a:pPr lvl="2"/>
            <a:r>
              <a:rPr lang="en-US"/>
              <a:t>Section 86(1) of EA 2003 mandates SERC to</a:t>
            </a:r>
          </a:p>
          <a:p>
            <a:pPr lvl="2">
              <a:buFont typeface="Wingdings" pitchFamily="2" charset="2"/>
              <a:buNone/>
            </a:pPr>
            <a:endParaRPr lang="en-US"/>
          </a:p>
          <a:p>
            <a:pPr lvl="3">
              <a:buFont typeface="Wingdings" pitchFamily="2" charset="2"/>
              <a:buNone/>
            </a:pPr>
            <a:r>
              <a:rPr lang="en-US"/>
              <a:t>“Promote Co-generation from Renewable Sources of energy by providing suitable measures for connectivity to Grid and sale of electricity to any person, and also specify, for purchase of electricity from such sources, a percentage of total consumption of electricity in the area of distribution licensee”</a:t>
            </a:r>
          </a:p>
          <a:p>
            <a:pPr lvl="3">
              <a:buFont typeface="Wingdings" pitchFamily="2" charset="2"/>
              <a:buNone/>
            </a:pPr>
            <a:endParaRPr lang="en-US"/>
          </a:p>
          <a:p>
            <a:pPr lvl="1"/>
            <a:r>
              <a:rPr lang="en-US"/>
              <a:t>National Tariff Policy</a:t>
            </a:r>
          </a:p>
          <a:p>
            <a:pPr lvl="2"/>
            <a:r>
              <a:rPr lang="en-US"/>
              <a:t>Para 6.4 of the Tariff Policy stipulates </a:t>
            </a:r>
          </a:p>
          <a:p>
            <a:pPr lvl="3">
              <a:buFont typeface="Wingdings" pitchFamily="2" charset="2"/>
              <a:buNone/>
            </a:pPr>
            <a:r>
              <a:rPr lang="en-US"/>
              <a:t>“Pursuant to provisions of 86(1) (e) of EA 2003, Appropriate Commission shall fix minimum percentage for purchase of power from RE sources in the region and its impact on retail tariffs”</a:t>
            </a:r>
          </a:p>
          <a:p>
            <a:pPr lvl="1"/>
            <a:endParaRPr lang="en-US"/>
          </a:p>
        </p:txBody>
      </p:sp>
      <p:sp>
        <p:nvSpPr>
          <p:cNvPr id="533507" name="Rectangle 3"/>
          <p:cNvSpPr>
            <a:spLocks noGrp="1" noChangeArrowheads="1"/>
          </p:cNvSpPr>
          <p:nvPr>
            <p:ph type="title"/>
          </p:nvPr>
        </p:nvSpPr>
        <p:spPr/>
        <p:txBody>
          <a:bodyPr/>
          <a:lstStyle/>
          <a:p>
            <a:r>
              <a:rPr lang="en-US"/>
              <a:t>Policy Base for RE Promotion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body" idx="1"/>
          </p:nvPr>
        </p:nvSpPr>
        <p:spPr>
          <a:xfrm>
            <a:off x="685800" y="1447800"/>
            <a:ext cx="7772400" cy="4800600"/>
          </a:xfrm>
          <a:noFill/>
          <a:ln/>
        </p:spPr>
        <p:txBody>
          <a:bodyPr/>
          <a:lstStyle/>
          <a:p>
            <a:pPr lvl="1"/>
            <a:r>
              <a:rPr lang="en-US"/>
              <a:t>National Rural Electrification Policies (NREP) 2006</a:t>
            </a:r>
          </a:p>
          <a:p>
            <a:pPr lvl="2"/>
            <a:r>
              <a:rPr lang="en-US"/>
              <a:t>Include provision of access to electricity to all households by 2009</a:t>
            </a:r>
          </a:p>
          <a:p>
            <a:pPr lvl="2">
              <a:buFont typeface="Wingdings" pitchFamily="2" charset="2"/>
              <a:buNone/>
            </a:pPr>
            <a:endParaRPr lang="en-US"/>
          </a:p>
          <a:p>
            <a:pPr lvl="2"/>
            <a:r>
              <a:rPr lang="en-US"/>
              <a:t>Quality and reliable power supply at reasonable rates</a:t>
            </a:r>
          </a:p>
          <a:p>
            <a:pPr lvl="2">
              <a:buFont typeface="Wingdings" pitchFamily="2" charset="2"/>
              <a:buNone/>
            </a:pPr>
            <a:endParaRPr lang="en-US"/>
          </a:p>
          <a:p>
            <a:pPr lvl="2"/>
            <a:r>
              <a:rPr lang="en-US"/>
              <a:t>For villages/habitations where grid connectivity is not feasible of cost effective, off-grid solutions based on stand alone renewable systems may be taken up</a:t>
            </a:r>
          </a:p>
          <a:p>
            <a:pPr lvl="2">
              <a:buFont typeface="Wingdings" pitchFamily="2" charset="2"/>
              <a:buNone/>
            </a:pPr>
            <a:endParaRPr lang="en-US"/>
          </a:p>
          <a:p>
            <a:pPr lvl="2"/>
            <a:r>
              <a:rPr lang="en-US"/>
              <a:t>Supports to achieve target of 10% renewable energy through RPO (Renewable Purchase Obligation)</a:t>
            </a:r>
          </a:p>
          <a:p>
            <a:pPr lvl="2"/>
            <a:endParaRPr lang="en-US"/>
          </a:p>
          <a:p>
            <a:pPr lvl="3">
              <a:buFont typeface="Wingdings" pitchFamily="2" charset="2"/>
              <a:buNone/>
            </a:pPr>
            <a:endParaRPr lang="en-US"/>
          </a:p>
        </p:txBody>
      </p:sp>
      <p:sp>
        <p:nvSpPr>
          <p:cNvPr id="534531" name="Rectangle 3"/>
          <p:cNvSpPr>
            <a:spLocks noGrp="1" noChangeArrowheads="1"/>
          </p:cNvSpPr>
          <p:nvPr>
            <p:ph type="title"/>
          </p:nvPr>
        </p:nvSpPr>
        <p:spPr/>
        <p:txBody>
          <a:bodyPr/>
          <a:lstStyle/>
          <a:p>
            <a:r>
              <a:rPr lang="en-US"/>
              <a:t>Policy Base for RE Promotion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body" idx="1"/>
          </p:nvPr>
        </p:nvSpPr>
        <p:spPr>
          <a:xfrm>
            <a:off x="685800" y="1447800"/>
            <a:ext cx="7772400" cy="4800600"/>
          </a:xfrm>
          <a:noFill/>
          <a:ln/>
        </p:spPr>
        <p:txBody>
          <a:bodyPr/>
          <a:lstStyle/>
          <a:p>
            <a:pPr lvl="1"/>
            <a:r>
              <a:rPr lang="en-US" dirty="0"/>
              <a:t>Industrial Policy</a:t>
            </a:r>
          </a:p>
          <a:p>
            <a:pPr lvl="2"/>
            <a:r>
              <a:rPr lang="en-US" dirty="0"/>
              <a:t>MNRE is promoting medium, small, mini, micro enterprises for manufacturing and servicing of various types of RE systems and devices</a:t>
            </a:r>
          </a:p>
          <a:p>
            <a:pPr lvl="2"/>
            <a:r>
              <a:rPr lang="en-US" dirty="0"/>
              <a:t>For setting up of an RE industry, industrial clearances as well as no clearance from CEA for power generation up to Rs. 1000 million</a:t>
            </a:r>
          </a:p>
          <a:p>
            <a:pPr lvl="2"/>
            <a:r>
              <a:rPr lang="en-US" dirty="0"/>
              <a:t>RE power generation projects – five year tax holiday</a:t>
            </a:r>
          </a:p>
          <a:p>
            <a:pPr lvl="2"/>
            <a:r>
              <a:rPr lang="en-US" dirty="0"/>
              <a:t>RE Equipment manufacturing – soft loans are available through IREDA</a:t>
            </a:r>
          </a:p>
          <a:p>
            <a:pPr lvl="2"/>
            <a:r>
              <a:rPr lang="en-US" dirty="0"/>
              <a:t>Private sector companies can set up enterprises to operate as licensee or generating companies</a:t>
            </a:r>
          </a:p>
          <a:p>
            <a:pPr lvl="2"/>
            <a:r>
              <a:rPr lang="en-US" dirty="0"/>
              <a:t>Customs duty concession is available for RE spares and equipment</a:t>
            </a:r>
          </a:p>
          <a:p>
            <a:pPr lvl="2"/>
            <a:endParaRPr lang="en-US" dirty="0"/>
          </a:p>
          <a:p>
            <a:pPr lvl="3">
              <a:buFont typeface="Wingdings" pitchFamily="2" charset="2"/>
              <a:buNone/>
            </a:pPr>
            <a:endParaRPr lang="en-US" dirty="0"/>
          </a:p>
        </p:txBody>
      </p:sp>
      <p:sp>
        <p:nvSpPr>
          <p:cNvPr id="537603" name="Rectangle 3"/>
          <p:cNvSpPr>
            <a:spLocks noGrp="1" noChangeArrowheads="1"/>
          </p:cNvSpPr>
          <p:nvPr>
            <p:ph type="title"/>
          </p:nvPr>
        </p:nvSpPr>
        <p:spPr/>
        <p:txBody>
          <a:bodyPr/>
          <a:lstStyle/>
          <a:p>
            <a:r>
              <a:rPr lang="en-US" sz="2000"/>
              <a:t>Policy Framework for Promotion of Renewable Energy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body" idx="1"/>
          </p:nvPr>
        </p:nvSpPr>
        <p:spPr>
          <a:xfrm>
            <a:off x="685800" y="1447800"/>
            <a:ext cx="7772400" cy="4800600"/>
          </a:xfrm>
          <a:noFill/>
          <a:ln/>
        </p:spPr>
        <p:txBody>
          <a:bodyPr/>
          <a:lstStyle/>
          <a:p>
            <a:pPr lvl="2">
              <a:buFont typeface="Wingdings" pitchFamily="2" charset="2"/>
              <a:buNone/>
            </a:pPr>
            <a:endParaRPr lang="en-US"/>
          </a:p>
          <a:p>
            <a:pPr lvl="1"/>
            <a:r>
              <a:rPr lang="en-US"/>
              <a:t>Joint Ventures Policy</a:t>
            </a:r>
          </a:p>
          <a:p>
            <a:pPr lvl="2"/>
            <a:r>
              <a:rPr lang="en-US"/>
              <a:t>It’s a financial as well as technical collaboration and they are used by FIs </a:t>
            </a:r>
          </a:p>
          <a:p>
            <a:pPr lvl="2"/>
            <a:r>
              <a:rPr lang="en-US"/>
              <a:t>Usually JVs are in the form of takeovers or strategic alliances</a:t>
            </a:r>
          </a:p>
          <a:p>
            <a:pPr lvl="2">
              <a:buFont typeface="Wingdings" pitchFamily="2" charset="2"/>
              <a:buNone/>
            </a:pPr>
            <a:endParaRPr lang="en-US"/>
          </a:p>
          <a:p>
            <a:pPr lvl="1"/>
            <a:r>
              <a:rPr lang="en-US"/>
              <a:t>Policies for small scale industries</a:t>
            </a:r>
          </a:p>
          <a:p>
            <a:pPr lvl="2"/>
            <a:r>
              <a:rPr lang="en-US"/>
              <a:t>Does not exceed Rs. 10 million</a:t>
            </a:r>
          </a:p>
          <a:p>
            <a:pPr lvl="2"/>
            <a:r>
              <a:rPr lang="en-US"/>
              <a:t>Not permitted more than 24% equity in its paid up capital from any industrial undertaking, foreign / domestic</a:t>
            </a:r>
          </a:p>
          <a:p>
            <a:pPr lvl="2"/>
            <a:r>
              <a:rPr lang="en-US"/>
              <a:t>National Small Industries Corporation (NSIC) provides assistance</a:t>
            </a:r>
          </a:p>
          <a:p>
            <a:pPr lvl="2"/>
            <a:endParaRPr lang="en-US"/>
          </a:p>
          <a:p>
            <a:pPr lvl="2"/>
            <a:endParaRPr lang="en-US"/>
          </a:p>
          <a:p>
            <a:pPr lvl="3">
              <a:buFont typeface="Wingdings" pitchFamily="2" charset="2"/>
              <a:buNone/>
            </a:pPr>
            <a:endParaRPr lang="en-US"/>
          </a:p>
        </p:txBody>
      </p:sp>
      <p:sp>
        <p:nvSpPr>
          <p:cNvPr id="538627" name="Rectangle 3"/>
          <p:cNvSpPr>
            <a:spLocks noGrp="1" noChangeArrowheads="1"/>
          </p:cNvSpPr>
          <p:nvPr>
            <p:ph type="title"/>
          </p:nvPr>
        </p:nvSpPr>
        <p:spPr/>
        <p:txBody>
          <a:bodyPr/>
          <a:lstStyle/>
          <a:p>
            <a:r>
              <a:rPr lang="en-US" sz="2000"/>
              <a:t>Policy Framework for Promotion of Renewable Energy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body" idx="1"/>
          </p:nvPr>
        </p:nvSpPr>
        <p:spPr>
          <a:xfrm>
            <a:off x="685800" y="1447800"/>
            <a:ext cx="7772400" cy="4800600"/>
          </a:xfrm>
          <a:noFill/>
          <a:ln/>
        </p:spPr>
        <p:txBody>
          <a:bodyPr/>
          <a:lstStyle/>
          <a:p>
            <a:pPr lvl="2">
              <a:buFont typeface="Wingdings" pitchFamily="2" charset="2"/>
              <a:buNone/>
            </a:pPr>
            <a:endParaRPr lang="en-US" dirty="0"/>
          </a:p>
          <a:p>
            <a:pPr lvl="1"/>
            <a:r>
              <a:rPr lang="en-US" dirty="0"/>
              <a:t>Feed-in Tariff Policy</a:t>
            </a:r>
          </a:p>
          <a:p>
            <a:pPr lvl="2"/>
            <a:r>
              <a:rPr lang="en-US" dirty="0"/>
              <a:t>It is a generic description of a policy that pays a price, a ‘tariff’ for the electricity generated by RE that is fed into or sold to the grid</a:t>
            </a:r>
          </a:p>
          <a:p>
            <a:pPr lvl="2"/>
            <a:r>
              <a:rPr lang="en-US" dirty="0"/>
              <a:t>Transparent, comprehensible, equitable</a:t>
            </a:r>
          </a:p>
          <a:p>
            <a:pPr lvl="1"/>
            <a:r>
              <a:rPr lang="en-US" dirty="0"/>
              <a:t>Renewable Purchase Obligation</a:t>
            </a:r>
          </a:p>
          <a:p>
            <a:pPr lvl="1"/>
            <a:r>
              <a:rPr lang="en-US" dirty="0"/>
              <a:t>Renewable Energy </a:t>
            </a:r>
            <a:r>
              <a:rPr lang="en-US" dirty="0" err="1"/>
              <a:t>Certificats</a:t>
            </a:r>
            <a:endParaRPr lang="en-US" dirty="0"/>
          </a:p>
          <a:p>
            <a:pPr lvl="3">
              <a:buFont typeface="Wingdings" pitchFamily="2" charset="2"/>
              <a:buNone/>
            </a:pPr>
            <a:endParaRPr lang="en-US" dirty="0"/>
          </a:p>
        </p:txBody>
      </p:sp>
      <p:sp>
        <p:nvSpPr>
          <p:cNvPr id="540675" name="Rectangle 3"/>
          <p:cNvSpPr>
            <a:spLocks noGrp="1" noChangeArrowheads="1"/>
          </p:cNvSpPr>
          <p:nvPr>
            <p:ph type="title"/>
          </p:nvPr>
        </p:nvSpPr>
        <p:spPr/>
        <p:txBody>
          <a:bodyPr/>
          <a:lstStyle/>
          <a:p>
            <a:r>
              <a:rPr lang="en-US" sz="2000"/>
              <a:t>Policy Framework for Promotion of Renewable Energy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3"/>
          <p:cNvPicPr>
            <a:picLocks noChangeAspect="1"/>
          </p:cNvPicPr>
          <p:nvPr/>
        </p:nvPicPr>
        <p:blipFill>
          <a:blip r:embed="rId2" cstate="print"/>
          <a:stretch>
            <a:fillRect/>
          </a:stretch>
        </p:blipFill>
        <p:spPr>
          <a:xfrm>
            <a:off x="561975" y="1295400"/>
            <a:ext cx="8048625" cy="480997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3" name="Rectangle 3"/>
          <p:cNvSpPr>
            <a:spLocks noGrp="1" noChangeArrowheads="1"/>
          </p:cNvSpPr>
          <p:nvPr>
            <p:ph type="title"/>
          </p:nvPr>
        </p:nvSpPr>
        <p:spPr>
          <a:xfrm>
            <a:off x="1524000" y="228600"/>
            <a:ext cx="6324600" cy="685800"/>
          </a:xfrm>
        </p:spPr>
        <p:txBody>
          <a:bodyPr/>
          <a:lstStyle/>
          <a:p>
            <a:r>
              <a:rPr lang="en-US" sz="2000" dirty="0"/>
              <a:t>Applicability of Policy Instruments at various stages of Renewable Energy Market Development</a:t>
            </a:r>
          </a:p>
        </p:txBody>
      </p:sp>
      <p:pic>
        <p:nvPicPr>
          <p:cNvPr id="668674" name="Picture 2"/>
          <p:cNvPicPr>
            <a:picLocks noChangeAspect="1" noChangeArrowheads="1"/>
          </p:cNvPicPr>
          <p:nvPr/>
        </p:nvPicPr>
        <p:blipFill>
          <a:blip r:embed="rId2" cstate="print"/>
          <a:srcRect/>
          <a:stretch>
            <a:fillRect/>
          </a:stretch>
        </p:blipFill>
        <p:spPr bwMode="auto">
          <a:xfrm>
            <a:off x="1185863" y="1685925"/>
            <a:ext cx="6772275" cy="4333875"/>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Solar Energy Overview </a:t>
            </a:r>
          </a:p>
        </p:txBody>
      </p:sp>
      <p:graphicFrame>
        <p:nvGraphicFramePr>
          <p:cNvPr id="4" name="Content Placeholder 3"/>
          <p:cNvGraphicFramePr>
            <a:graphicFrameLocks noGrp="1"/>
          </p:cNvGraphicFramePr>
          <p:nvPr>
            <p:ph idx="1"/>
          </p:nvPr>
        </p:nvGraphicFramePr>
        <p:xfrm>
          <a:off x="152400" y="1447801"/>
          <a:ext cx="5029200" cy="2651760"/>
        </p:xfrm>
        <a:graphic>
          <a:graphicData uri="http://schemas.openxmlformats.org/drawingml/2006/table">
            <a:tbl>
              <a:tblPr firstRow="1" bandRow="1">
                <a:tableStyleId>{5DA37D80-6434-44D0-A028-1B22A696006F}</a:tableStyleId>
              </a:tblPr>
              <a:tblGrid>
                <a:gridCol w="2514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tblGrid>
              <a:tr h="333115">
                <a:tc>
                  <a:txBody>
                    <a:bodyPr/>
                    <a:lstStyle/>
                    <a:p>
                      <a:r>
                        <a:rPr lang="en-US" sz="1800" b="1" dirty="0">
                          <a:latin typeface="Calibri" panose="020F0502020204030204" pitchFamily="34" charset="0"/>
                        </a:rPr>
                        <a:t>Particulars</a:t>
                      </a:r>
                      <a:r>
                        <a:rPr lang="en-US" sz="1800" b="1" baseline="0" dirty="0">
                          <a:latin typeface="Calibri" panose="020F0502020204030204" pitchFamily="34" charset="0"/>
                        </a:rPr>
                        <a:t> </a:t>
                      </a:r>
                      <a:endParaRPr lang="en-US" sz="1800" b="1" dirty="0">
                        <a:latin typeface="Calibri" panose="020F0502020204030204" pitchFamily="34" charset="0"/>
                      </a:endParaRPr>
                    </a:p>
                  </a:txBody>
                  <a:tcPr/>
                </a:tc>
                <a:tc>
                  <a:txBody>
                    <a:bodyPr/>
                    <a:lstStyle/>
                    <a:p>
                      <a:r>
                        <a:rPr lang="en-US" sz="1800" b="1" dirty="0">
                          <a:latin typeface="Calibri" panose="020F0502020204030204" pitchFamily="34" charset="0"/>
                        </a:rPr>
                        <a:t>Values</a:t>
                      </a:r>
                    </a:p>
                  </a:txBody>
                  <a:tcPr/>
                </a:tc>
                <a:extLst>
                  <a:ext uri="{0D108BD9-81ED-4DB2-BD59-A6C34878D82A}">
                    <a16:rowId xmlns:a16="http://schemas.microsoft.com/office/drawing/2014/main" val="10000"/>
                  </a:ext>
                </a:extLst>
              </a:tr>
              <a:tr h="333115">
                <a:tc>
                  <a:txBody>
                    <a:bodyPr/>
                    <a:lstStyle/>
                    <a:p>
                      <a:r>
                        <a:rPr lang="en-US" sz="1800" dirty="0">
                          <a:latin typeface="Calibri" panose="020F0502020204030204" pitchFamily="34" charset="0"/>
                        </a:rPr>
                        <a:t>Solar</a:t>
                      </a:r>
                      <a:r>
                        <a:rPr lang="en-US" sz="1800" baseline="0" dirty="0">
                          <a:latin typeface="Calibri" panose="020F0502020204030204" pitchFamily="34" charset="0"/>
                        </a:rPr>
                        <a:t> </a:t>
                      </a:r>
                      <a:r>
                        <a:rPr lang="en-US" sz="1800" dirty="0">
                          <a:latin typeface="Calibri" panose="020F0502020204030204" pitchFamily="34" charset="0"/>
                        </a:rPr>
                        <a:t>Potential</a:t>
                      </a:r>
                    </a:p>
                  </a:txBody>
                  <a:tcPr/>
                </a:tc>
                <a:tc>
                  <a:txBody>
                    <a:bodyPr/>
                    <a:lstStyle/>
                    <a:p>
                      <a:r>
                        <a:rPr lang="en-US" sz="1800" dirty="0">
                          <a:latin typeface="Calibri" panose="020F0502020204030204" pitchFamily="34" charset="0"/>
                        </a:rPr>
                        <a:t>303</a:t>
                      </a:r>
                      <a:r>
                        <a:rPr lang="en-US" sz="1800" baseline="0" dirty="0">
                          <a:latin typeface="Calibri" panose="020F0502020204030204" pitchFamily="34" charset="0"/>
                        </a:rPr>
                        <a:t> GW</a:t>
                      </a:r>
                      <a:endParaRPr lang="en-US" sz="1800" dirty="0">
                        <a:latin typeface="Calibri" panose="020F0502020204030204" pitchFamily="34" charset="0"/>
                      </a:endParaRPr>
                    </a:p>
                  </a:txBody>
                  <a:tcPr/>
                </a:tc>
                <a:extLst>
                  <a:ext uri="{0D108BD9-81ED-4DB2-BD59-A6C34878D82A}">
                    <a16:rowId xmlns:a16="http://schemas.microsoft.com/office/drawing/2014/main" val="10001"/>
                  </a:ext>
                </a:extLst>
              </a:tr>
              <a:tr h="619385">
                <a:tc>
                  <a:txBody>
                    <a:bodyPr/>
                    <a:lstStyle/>
                    <a:p>
                      <a:r>
                        <a:rPr lang="en-US" sz="1800" dirty="0">
                          <a:latin typeface="Calibri" panose="020F0502020204030204" pitchFamily="34" charset="0"/>
                        </a:rPr>
                        <a:t>Achievement</a:t>
                      </a:r>
                      <a:r>
                        <a:rPr lang="en-US" sz="1800" baseline="0" dirty="0">
                          <a:latin typeface="Calibri" panose="020F0502020204030204" pitchFamily="34" charset="0"/>
                        </a:rPr>
                        <a:t>  (as on November,2017) </a:t>
                      </a:r>
                      <a:endParaRPr lang="en-US" sz="1800" dirty="0">
                        <a:latin typeface="Calibri" panose="020F0502020204030204" pitchFamily="34" charset="0"/>
                      </a:endParaRPr>
                    </a:p>
                  </a:txBody>
                  <a:tcPr/>
                </a:tc>
                <a:tc>
                  <a:txBody>
                    <a:bodyPr/>
                    <a:lstStyle/>
                    <a:p>
                      <a:r>
                        <a:rPr lang="en-US" sz="1800" dirty="0">
                          <a:latin typeface="Calibri" panose="020F0502020204030204" pitchFamily="34" charset="0"/>
                        </a:rPr>
                        <a:t>7599.31 MW</a:t>
                      </a:r>
                    </a:p>
                  </a:txBody>
                  <a:tcPr/>
                </a:tc>
                <a:extLst>
                  <a:ext uri="{0D108BD9-81ED-4DB2-BD59-A6C34878D82A}">
                    <a16:rowId xmlns:a16="http://schemas.microsoft.com/office/drawing/2014/main" val="10002"/>
                  </a:ext>
                </a:extLst>
              </a:tr>
              <a:tr h="619385">
                <a:tc>
                  <a:txBody>
                    <a:bodyPr/>
                    <a:lstStyle/>
                    <a:p>
                      <a:r>
                        <a:rPr lang="en-US" sz="1800" dirty="0">
                          <a:latin typeface="Calibri" panose="020F0502020204030204" pitchFamily="34" charset="0"/>
                        </a:rPr>
                        <a:t>Cumulative</a:t>
                      </a:r>
                      <a:r>
                        <a:rPr lang="en-US" sz="1800" baseline="0" dirty="0">
                          <a:latin typeface="Calibri" panose="020F0502020204030204" pitchFamily="34" charset="0"/>
                        </a:rPr>
                        <a:t> achievement (as on 30.11.2017)</a:t>
                      </a:r>
                      <a:endParaRPr lang="en-US" sz="1800" dirty="0">
                        <a:latin typeface="Calibri" panose="020F0502020204030204" pitchFamily="34" charset="0"/>
                      </a:endParaRPr>
                    </a:p>
                  </a:txBody>
                  <a:tcPr/>
                </a:tc>
                <a:tc>
                  <a:txBody>
                    <a:bodyPr/>
                    <a:lstStyle/>
                    <a:p>
                      <a:r>
                        <a:rPr lang="en-US" sz="1800" dirty="0">
                          <a:latin typeface="Calibri" panose="020F0502020204030204" pitchFamily="34" charset="0"/>
                        </a:rPr>
                        <a:t>16611.73 MW</a:t>
                      </a:r>
                    </a:p>
                  </a:txBody>
                  <a:tcPr/>
                </a:tc>
                <a:extLst>
                  <a:ext uri="{0D108BD9-81ED-4DB2-BD59-A6C34878D82A}">
                    <a16:rowId xmlns:a16="http://schemas.microsoft.com/office/drawing/2014/main" val="10003"/>
                  </a:ext>
                </a:extLst>
              </a:tr>
              <a:tr h="619385">
                <a:tc>
                  <a:txBody>
                    <a:bodyPr/>
                    <a:lstStyle/>
                    <a:p>
                      <a:r>
                        <a:rPr lang="en-US" sz="1800" dirty="0">
                          <a:latin typeface="Calibri" panose="020F0502020204030204" pitchFamily="34" charset="0"/>
                        </a:rPr>
                        <a:t>Cumulative Achievement (30.10.2018</a:t>
                      </a:r>
                    </a:p>
                  </a:txBody>
                  <a:tcPr/>
                </a:tc>
                <a:tc>
                  <a:txBody>
                    <a:bodyPr/>
                    <a:lstStyle/>
                    <a:p>
                      <a:r>
                        <a:rPr lang="en-US" sz="1800" dirty="0">
                          <a:latin typeface="Calibri" panose="020F0502020204030204" pitchFamily="34" charset="0"/>
                        </a:rPr>
                        <a:t>24021.66 MW</a:t>
                      </a:r>
                    </a:p>
                  </a:txBody>
                  <a:tcPr/>
                </a:tc>
                <a:extLst>
                  <a:ext uri="{0D108BD9-81ED-4DB2-BD59-A6C34878D82A}">
                    <a16:rowId xmlns:a16="http://schemas.microsoft.com/office/drawing/2014/main" val="297618832"/>
                  </a:ext>
                </a:extLst>
              </a:tr>
            </a:tbl>
          </a:graphicData>
        </a:graphic>
      </p:graphicFrame>
      <p:sp>
        <p:nvSpPr>
          <p:cNvPr id="5" name="TextBox 4"/>
          <p:cNvSpPr txBox="1"/>
          <p:nvPr/>
        </p:nvSpPr>
        <p:spPr>
          <a:xfrm>
            <a:off x="212035" y="4267200"/>
            <a:ext cx="5029200" cy="1938992"/>
          </a:xfrm>
          <a:prstGeom prst="rect">
            <a:avLst/>
          </a:prstGeom>
          <a:noFill/>
        </p:spPr>
        <p:txBody>
          <a:bodyPr wrap="square" rtlCol="0">
            <a:spAutoFit/>
          </a:bodyPr>
          <a:lstStyle/>
          <a:p>
            <a:r>
              <a:rPr lang="en-US" b="1" dirty="0">
                <a:latin typeface="Calibri" panose="020F0502020204030204" pitchFamily="34" charset="0"/>
              </a:rPr>
              <a:t>Key points</a:t>
            </a:r>
          </a:p>
          <a:p>
            <a:pPr marL="342900" indent="-342900">
              <a:buFont typeface="Arial" panose="020B0604020202020204" pitchFamily="34" charset="0"/>
              <a:buChar char="•"/>
            </a:pPr>
            <a:r>
              <a:rPr lang="en-US" dirty="0">
                <a:latin typeface="Calibri" panose="020F0502020204030204" pitchFamily="34" charset="0"/>
              </a:rPr>
              <a:t>Low Tariff for solar is Rs. 2.44/Unit</a:t>
            </a:r>
          </a:p>
          <a:p>
            <a:pPr marL="342900" indent="-342900">
              <a:buFont typeface="Arial" panose="020B0604020202020204" pitchFamily="34" charset="0"/>
              <a:buChar char="•"/>
            </a:pPr>
            <a:r>
              <a:rPr lang="en-US" dirty="0">
                <a:latin typeface="Calibri" panose="020F0502020204030204" pitchFamily="34" charset="0"/>
              </a:rPr>
              <a:t>In 2017-18: 5525.98 MW (including 207.92 MW solar rooftop) was installed</a:t>
            </a:r>
          </a:p>
          <a:p>
            <a:pPr marL="342900" indent="-342900">
              <a:buFont typeface="Arial" panose="020B0604020202020204" pitchFamily="34" charset="0"/>
              <a:buChar char="•"/>
            </a:pPr>
            <a:r>
              <a:rPr lang="en-US" dirty="0">
                <a:latin typeface="Calibri" panose="020F0502020204030204" pitchFamily="34" charset="0"/>
              </a:rPr>
              <a:t>1.42 Lakhs number of solar pumps have been installed as on 30.11.2017</a:t>
            </a: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295400"/>
            <a:ext cx="3799099" cy="510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24923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Calibri" panose="020F0502020204030204" pitchFamily="34" charset="0"/>
              </a:rPr>
              <a:t>Decline of Solar Tariff during recent times</a:t>
            </a:r>
          </a:p>
        </p:txBody>
      </p:sp>
      <p:graphicFrame>
        <p:nvGraphicFramePr>
          <p:cNvPr id="4" name="Content Placeholder 3"/>
          <p:cNvGraphicFramePr>
            <a:graphicFrameLocks noGrp="1"/>
          </p:cNvGraphicFramePr>
          <p:nvPr>
            <p:ph idx="1"/>
          </p:nvPr>
        </p:nvGraphicFramePr>
        <p:xfrm>
          <a:off x="152401" y="1691640"/>
          <a:ext cx="8763001" cy="3794760"/>
        </p:xfrm>
        <a:graphic>
          <a:graphicData uri="http://schemas.openxmlformats.org/drawingml/2006/table">
            <a:tbl>
              <a:tblPr firstRow="1" bandRow="1">
                <a:tableStyleId>{21E4AEA4-8DFA-4A89-87EB-49C32662AFE0}</a:tableStyleId>
              </a:tblPr>
              <a:tblGrid>
                <a:gridCol w="1602305">
                  <a:extLst>
                    <a:ext uri="{9D8B030D-6E8A-4147-A177-3AD203B41FA5}">
                      <a16:colId xmlns:a16="http://schemas.microsoft.com/office/drawing/2014/main" val="20000"/>
                    </a:ext>
                  </a:extLst>
                </a:gridCol>
                <a:gridCol w="1160250">
                  <a:extLst>
                    <a:ext uri="{9D8B030D-6E8A-4147-A177-3AD203B41FA5}">
                      <a16:colId xmlns:a16="http://schemas.microsoft.com/office/drawing/2014/main" val="20001"/>
                    </a:ext>
                  </a:extLst>
                </a:gridCol>
                <a:gridCol w="804102">
                  <a:extLst>
                    <a:ext uri="{9D8B030D-6E8A-4147-A177-3AD203B41FA5}">
                      <a16:colId xmlns:a16="http://schemas.microsoft.com/office/drawing/2014/main" val="20002"/>
                    </a:ext>
                  </a:extLst>
                </a:gridCol>
                <a:gridCol w="1711996">
                  <a:extLst>
                    <a:ext uri="{9D8B030D-6E8A-4147-A177-3AD203B41FA5}">
                      <a16:colId xmlns:a16="http://schemas.microsoft.com/office/drawing/2014/main" val="20003"/>
                    </a:ext>
                  </a:extLst>
                </a:gridCol>
                <a:gridCol w="3484348">
                  <a:extLst>
                    <a:ext uri="{9D8B030D-6E8A-4147-A177-3AD203B41FA5}">
                      <a16:colId xmlns:a16="http://schemas.microsoft.com/office/drawing/2014/main" val="20004"/>
                    </a:ext>
                  </a:extLst>
                </a:gridCol>
              </a:tblGrid>
              <a:tr h="758952">
                <a:tc>
                  <a:txBody>
                    <a:bodyPr/>
                    <a:lstStyle/>
                    <a:p>
                      <a:pPr algn="ctr"/>
                      <a:r>
                        <a:rPr lang="en-US" dirty="0">
                          <a:latin typeface="Calibri" panose="020F0502020204030204" pitchFamily="34" charset="0"/>
                        </a:rPr>
                        <a:t>Period </a:t>
                      </a:r>
                    </a:p>
                  </a:txBody>
                  <a:tcPr/>
                </a:tc>
                <a:tc>
                  <a:txBody>
                    <a:bodyPr/>
                    <a:lstStyle/>
                    <a:p>
                      <a:pPr algn="ctr"/>
                      <a:r>
                        <a:rPr lang="en-US" dirty="0">
                          <a:latin typeface="Calibri" panose="020F0502020204030204" pitchFamily="34" charset="0"/>
                        </a:rPr>
                        <a:t>Capacity</a:t>
                      </a:r>
                    </a:p>
                  </a:txBody>
                  <a:tcPr/>
                </a:tc>
                <a:tc>
                  <a:txBody>
                    <a:bodyPr/>
                    <a:lstStyle/>
                    <a:p>
                      <a:pPr algn="ctr"/>
                      <a:r>
                        <a:rPr lang="en-US" dirty="0">
                          <a:latin typeface="Calibri" panose="020F0502020204030204" pitchFamily="34" charset="0"/>
                        </a:rPr>
                        <a:t>Lowest tariff</a:t>
                      </a:r>
                    </a:p>
                  </a:txBody>
                  <a:tcPr/>
                </a:tc>
                <a:tc>
                  <a:txBody>
                    <a:bodyPr/>
                    <a:lstStyle/>
                    <a:p>
                      <a:pPr algn="ctr"/>
                      <a:r>
                        <a:rPr lang="en-US" dirty="0">
                          <a:latin typeface="Calibri" panose="020F0502020204030204" pitchFamily="34" charset="0"/>
                        </a:rPr>
                        <a:t>Scheme</a:t>
                      </a:r>
                    </a:p>
                  </a:txBody>
                  <a:tcPr/>
                </a:tc>
                <a:tc>
                  <a:txBody>
                    <a:bodyPr/>
                    <a:lstStyle/>
                    <a:p>
                      <a:pPr algn="ctr"/>
                      <a:r>
                        <a:rPr lang="en-US" dirty="0">
                          <a:latin typeface="Calibri" panose="020F0502020204030204" pitchFamily="34" charset="0"/>
                        </a:rPr>
                        <a:t>State / Project Name</a:t>
                      </a:r>
                    </a:p>
                  </a:txBody>
                  <a:tcPr/>
                </a:tc>
                <a:extLst>
                  <a:ext uri="{0D108BD9-81ED-4DB2-BD59-A6C34878D82A}">
                    <a16:rowId xmlns:a16="http://schemas.microsoft.com/office/drawing/2014/main" val="10000"/>
                  </a:ext>
                </a:extLst>
              </a:tr>
              <a:tr h="758952">
                <a:tc>
                  <a:txBody>
                    <a:bodyPr/>
                    <a:lstStyle/>
                    <a:p>
                      <a:pPr algn="ctr"/>
                      <a:r>
                        <a:rPr lang="en-US" dirty="0">
                          <a:latin typeface="Calibri" panose="020F0502020204030204" pitchFamily="34" charset="0"/>
                        </a:rPr>
                        <a:t>February 2017</a:t>
                      </a:r>
                    </a:p>
                  </a:txBody>
                  <a:tcPr/>
                </a:tc>
                <a:tc>
                  <a:txBody>
                    <a:bodyPr/>
                    <a:lstStyle/>
                    <a:p>
                      <a:pPr algn="ctr"/>
                      <a:r>
                        <a:rPr lang="en-US" dirty="0">
                          <a:latin typeface="Calibri" panose="020F0502020204030204" pitchFamily="34" charset="0"/>
                        </a:rPr>
                        <a:t>750 MW</a:t>
                      </a:r>
                    </a:p>
                  </a:txBody>
                  <a:tcPr/>
                </a:tc>
                <a:tc>
                  <a:txBody>
                    <a:bodyPr/>
                    <a:lstStyle/>
                    <a:p>
                      <a:pPr algn="ctr"/>
                      <a:r>
                        <a:rPr lang="en-US" dirty="0">
                          <a:latin typeface="Calibri" panose="020F0502020204030204" pitchFamily="34" charset="0"/>
                        </a:rPr>
                        <a:t>3.30</a:t>
                      </a:r>
                    </a:p>
                  </a:txBody>
                  <a:tcPr/>
                </a:tc>
                <a:tc>
                  <a:txBody>
                    <a:bodyPr/>
                    <a:lstStyle/>
                    <a:p>
                      <a:pPr algn="ctr"/>
                      <a:r>
                        <a:rPr lang="en-US" dirty="0">
                          <a:latin typeface="Calibri" panose="020F0502020204030204" pitchFamily="34" charset="0"/>
                        </a:rPr>
                        <a:t>State Scheme</a:t>
                      </a:r>
                    </a:p>
                  </a:txBody>
                  <a:tcPr/>
                </a:tc>
                <a:tc>
                  <a:txBody>
                    <a:bodyPr/>
                    <a:lstStyle/>
                    <a:p>
                      <a:pPr algn="ctr"/>
                      <a:r>
                        <a:rPr lang="en-US" dirty="0">
                          <a:latin typeface="Calibri" panose="020F0502020204030204" pitchFamily="34" charset="0"/>
                        </a:rPr>
                        <a:t>Madhya Pradesh / REWA solar Park</a:t>
                      </a:r>
                    </a:p>
                  </a:txBody>
                  <a:tcPr/>
                </a:tc>
                <a:extLst>
                  <a:ext uri="{0D108BD9-81ED-4DB2-BD59-A6C34878D82A}">
                    <a16:rowId xmlns:a16="http://schemas.microsoft.com/office/drawing/2014/main" val="10001"/>
                  </a:ext>
                </a:extLst>
              </a:tr>
              <a:tr h="758952">
                <a:tc>
                  <a:txBody>
                    <a:bodyPr/>
                    <a:lstStyle/>
                    <a:p>
                      <a:pPr algn="ctr"/>
                      <a:r>
                        <a:rPr lang="en-US" dirty="0">
                          <a:latin typeface="Calibri" panose="020F0502020204030204" pitchFamily="34" charset="0"/>
                        </a:rPr>
                        <a:t>May 2017</a:t>
                      </a:r>
                    </a:p>
                  </a:txBody>
                  <a:tcPr/>
                </a:tc>
                <a:tc>
                  <a:txBody>
                    <a:bodyPr/>
                    <a:lstStyle/>
                    <a:p>
                      <a:pPr algn="ctr"/>
                      <a:r>
                        <a:rPr lang="en-US" dirty="0">
                          <a:latin typeface="Calibri" panose="020F0502020204030204" pitchFamily="34" charset="0"/>
                        </a:rPr>
                        <a:t>250 MW</a:t>
                      </a:r>
                    </a:p>
                  </a:txBody>
                  <a:tcPr/>
                </a:tc>
                <a:tc>
                  <a:txBody>
                    <a:bodyPr/>
                    <a:lstStyle/>
                    <a:p>
                      <a:pPr algn="ctr"/>
                      <a:r>
                        <a:rPr lang="en-US" dirty="0">
                          <a:latin typeface="Calibri" panose="020F0502020204030204" pitchFamily="34" charset="0"/>
                        </a:rPr>
                        <a:t>2.62</a:t>
                      </a:r>
                    </a:p>
                  </a:txBody>
                  <a:tcPr/>
                </a:tc>
                <a:tc>
                  <a:txBody>
                    <a:bodyPr/>
                    <a:lstStyle/>
                    <a:p>
                      <a:pPr algn="ctr"/>
                      <a:r>
                        <a:rPr lang="en-US" dirty="0">
                          <a:latin typeface="Calibri" panose="020F0502020204030204" pitchFamily="34" charset="0"/>
                        </a:rPr>
                        <a:t>VGF Scheme</a:t>
                      </a:r>
                    </a:p>
                  </a:txBody>
                  <a:tcPr/>
                </a:tc>
                <a:tc>
                  <a:txBody>
                    <a:bodyPr/>
                    <a:lstStyle/>
                    <a:p>
                      <a:pPr algn="ctr"/>
                      <a:r>
                        <a:rPr lang="en-US" dirty="0">
                          <a:latin typeface="Calibri" panose="020F0502020204030204" pitchFamily="34" charset="0"/>
                        </a:rPr>
                        <a:t>Rajasthan / </a:t>
                      </a:r>
                      <a:r>
                        <a:rPr lang="en-US" dirty="0" err="1">
                          <a:latin typeface="Calibri" panose="020F0502020204030204" pitchFamily="34" charset="0"/>
                        </a:rPr>
                        <a:t>Bhadla</a:t>
                      </a:r>
                      <a:r>
                        <a:rPr lang="en-US" dirty="0">
                          <a:latin typeface="Calibri" panose="020F0502020204030204" pitchFamily="34" charset="0"/>
                        </a:rPr>
                        <a:t> IV Solar park</a:t>
                      </a:r>
                    </a:p>
                  </a:txBody>
                  <a:tcPr/>
                </a:tc>
                <a:extLst>
                  <a:ext uri="{0D108BD9-81ED-4DB2-BD59-A6C34878D82A}">
                    <a16:rowId xmlns:a16="http://schemas.microsoft.com/office/drawing/2014/main" val="10002"/>
                  </a:ext>
                </a:extLst>
              </a:tr>
              <a:tr h="7589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rPr>
                        <a:t>May 2017</a:t>
                      </a:r>
                    </a:p>
                  </a:txBody>
                  <a:tcPr/>
                </a:tc>
                <a:tc>
                  <a:txBody>
                    <a:bodyPr/>
                    <a:lstStyle/>
                    <a:p>
                      <a:pPr algn="ctr"/>
                      <a:r>
                        <a:rPr lang="en-US" dirty="0">
                          <a:latin typeface="Calibri" panose="020F0502020204030204" pitchFamily="34" charset="0"/>
                        </a:rPr>
                        <a:t>500 MW</a:t>
                      </a:r>
                    </a:p>
                  </a:txBody>
                  <a:tcPr/>
                </a:tc>
                <a:tc>
                  <a:txBody>
                    <a:bodyPr/>
                    <a:lstStyle/>
                    <a:p>
                      <a:pPr algn="ctr"/>
                      <a:r>
                        <a:rPr lang="en-US" dirty="0">
                          <a:latin typeface="Calibri" panose="020F0502020204030204" pitchFamily="34" charset="0"/>
                        </a:rPr>
                        <a:t>2.44</a:t>
                      </a:r>
                    </a:p>
                  </a:txBody>
                  <a:tcPr/>
                </a:tc>
                <a:tc>
                  <a:txBody>
                    <a:bodyPr/>
                    <a:lstStyle/>
                    <a:p>
                      <a:pPr algn="ctr"/>
                      <a:r>
                        <a:rPr lang="en-US" dirty="0">
                          <a:latin typeface="Calibri" panose="020F0502020204030204" pitchFamily="34" charset="0"/>
                        </a:rPr>
                        <a:t>VGF Scheme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rPr>
                        <a:t>Rajasthan / </a:t>
                      </a:r>
                      <a:r>
                        <a:rPr lang="en-US" dirty="0" err="1">
                          <a:latin typeface="Calibri" panose="020F0502020204030204" pitchFamily="34" charset="0"/>
                        </a:rPr>
                        <a:t>Bhadla</a:t>
                      </a:r>
                      <a:r>
                        <a:rPr lang="en-US" dirty="0">
                          <a:latin typeface="Calibri" panose="020F0502020204030204" pitchFamily="34" charset="0"/>
                        </a:rPr>
                        <a:t> IV Solar park</a:t>
                      </a:r>
                    </a:p>
                  </a:txBody>
                  <a:tcPr/>
                </a:tc>
                <a:extLst>
                  <a:ext uri="{0D108BD9-81ED-4DB2-BD59-A6C34878D82A}">
                    <a16:rowId xmlns:a16="http://schemas.microsoft.com/office/drawing/2014/main" val="10003"/>
                  </a:ext>
                </a:extLst>
              </a:tr>
              <a:tr h="758952">
                <a:tc>
                  <a:txBody>
                    <a:bodyPr/>
                    <a:lstStyle/>
                    <a:p>
                      <a:pPr algn="ctr"/>
                      <a:r>
                        <a:rPr lang="en-US" dirty="0">
                          <a:latin typeface="Calibri" panose="020F0502020204030204" pitchFamily="34" charset="0"/>
                        </a:rPr>
                        <a:t>August 2017</a:t>
                      </a:r>
                    </a:p>
                  </a:txBody>
                  <a:tcPr/>
                </a:tc>
                <a:tc>
                  <a:txBody>
                    <a:bodyPr/>
                    <a:lstStyle/>
                    <a:p>
                      <a:pPr algn="ctr"/>
                      <a:r>
                        <a:rPr lang="en-US" dirty="0">
                          <a:latin typeface="Calibri" panose="020F0502020204030204" pitchFamily="34" charset="0"/>
                        </a:rPr>
                        <a:t>500 MW</a:t>
                      </a:r>
                    </a:p>
                  </a:txBody>
                  <a:tcPr/>
                </a:tc>
                <a:tc>
                  <a:txBody>
                    <a:bodyPr/>
                    <a:lstStyle/>
                    <a:p>
                      <a:pPr algn="ctr"/>
                      <a:r>
                        <a:rPr lang="en-US" dirty="0">
                          <a:latin typeface="Calibri" panose="020F0502020204030204" pitchFamily="34" charset="0"/>
                        </a:rPr>
                        <a:t>2.65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rPr>
                        <a:t>State Scheme</a:t>
                      </a:r>
                    </a:p>
                  </a:txBody>
                  <a:tcPr/>
                </a:tc>
                <a:tc>
                  <a:txBody>
                    <a:bodyPr/>
                    <a:lstStyle/>
                    <a:p>
                      <a:pPr algn="ctr"/>
                      <a:r>
                        <a:rPr lang="en-US" dirty="0">
                          <a:latin typeface="Calibri" panose="020F0502020204030204" pitchFamily="34" charset="0"/>
                        </a:rPr>
                        <a:t>Gujarat (Non Solar Park)</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833276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Solar Rooftop</a:t>
            </a:r>
            <a:endParaRPr lang="en-US" dirty="0"/>
          </a:p>
        </p:txBody>
      </p:sp>
      <p:sp>
        <p:nvSpPr>
          <p:cNvPr id="3" name="Content Placeholder 2"/>
          <p:cNvSpPr>
            <a:spLocks noGrp="1"/>
          </p:cNvSpPr>
          <p:nvPr>
            <p:ph idx="1"/>
          </p:nvPr>
        </p:nvSpPr>
        <p:spPr>
          <a:xfrm>
            <a:off x="228600" y="1447800"/>
            <a:ext cx="8534400" cy="4876800"/>
          </a:xfrm>
        </p:spPr>
        <p:txBody>
          <a:bodyPr/>
          <a:lstStyle/>
          <a:p>
            <a:pPr algn="just"/>
            <a:r>
              <a:rPr lang="en-US" dirty="0">
                <a:latin typeface="Calibri" panose="020F0502020204030204" pitchFamily="34" charset="0"/>
              </a:rPr>
              <a:t>MNRE is implementing Grid Connected Rooftop and Small Solar Power Plants Programme which provides CFA/ incentive in the residential, social, Government/PSU and Institutional sectors.</a:t>
            </a:r>
          </a:p>
          <a:p>
            <a:pPr algn="just"/>
            <a:r>
              <a:rPr lang="en-US" dirty="0">
                <a:latin typeface="Calibri" panose="020F0502020204030204" pitchFamily="34" charset="0"/>
              </a:rPr>
              <a:t>Under the programme, central financial assistance up to 30% of bench mark is being provided for such projects in Residential, Institutional and Social sectors in General Category States and up to 70% of the benchmark cost in Special Category States. </a:t>
            </a:r>
          </a:p>
          <a:p>
            <a:pPr algn="just"/>
            <a:r>
              <a:rPr lang="en-US" dirty="0">
                <a:latin typeface="Calibri" panose="020F0502020204030204" pitchFamily="34" charset="0"/>
              </a:rPr>
              <a:t>For Government sector, achievement linked incentives are being provided. Subsidy/CFA is not applicable for commercial and industrial establishments in private sector.</a:t>
            </a:r>
          </a:p>
          <a:p>
            <a:pPr algn="just"/>
            <a:r>
              <a:rPr lang="en-US" dirty="0">
                <a:latin typeface="Calibri" panose="020F0502020204030204" pitchFamily="34" charset="0"/>
              </a:rPr>
              <a:t>So far, sanctions for 1767 </a:t>
            </a:r>
            <a:r>
              <a:rPr lang="en-US" dirty="0" err="1">
                <a:latin typeface="Calibri" panose="020F0502020204030204" pitchFamily="34" charset="0"/>
              </a:rPr>
              <a:t>MWp</a:t>
            </a:r>
            <a:r>
              <a:rPr lang="en-US" dirty="0">
                <a:latin typeface="Calibri" panose="020F0502020204030204" pitchFamily="34" charset="0"/>
              </a:rPr>
              <a:t> capacity solar rooftop projects has been issued and around 863.92 </a:t>
            </a:r>
            <a:r>
              <a:rPr lang="en-US" dirty="0" err="1">
                <a:latin typeface="Calibri" panose="020F0502020204030204" pitchFamily="34" charset="0"/>
              </a:rPr>
              <a:t>MWp</a:t>
            </a:r>
            <a:r>
              <a:rPr lang="en-US" dirty="0">
                <a:latin typeface="Calibri" panose="020F0502020204030204" pitchFamily="34" charset="0"/>
              </a:rPr>
              <a:t> capacity has been installed.</a:t>
            </a:r>
          </a:p>
          <a:p>
            <a:pPr algn="just"/>
            <a:r>
              <a:rPr lang="en-US" dirty="0">
                <a:latin typeface="Calibri" panose="020F0502020204030204" pitchFamily="34" charset="0"/>
              </a:rPr>
              <a:t>All the 36 State / UT ERCs have now notified net/gross metering regulations and/or tariff orders for rooftop solar projects</a:t>
            </a:r>
          </a:p>
          <a:p>
            <a:pPr algn="just"/>
            <a:endParaRPr lang="en-US" dirty="0">
              <a:latin typeface="Calibri" panose="020F0502020204030204" pitchFamily="34" charset="0"/>
            </a:endParaRPr>
          </a:p>
        </p:txBody>
      </p:sp>
    </p:spTree>
    <p:extLst>
      <p:ext uri="{BB962C8B-B14F-4D97-AF65-F5344CB8AC3E}">
        <p14:creationId xmlns:p14="http://schemas.microsoft.com/office/powerpoint/2010/main" val="13113171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Solar Rooftop . . . .</a:t>
            </a:r>
          </a:p>
        </p:txBody>
      </p:sp>
      <p:sp>
        <p:nvSpPr>
          <p:cNvPr id="3" name="Content Placeholder 2"/>
          <p:cNvSpPr>
            <a:spLocks noGrp="1"/>
          </p:cNvSpPr>
          <p:nvPr>
            <p:ph idx="1"/>
          </p:nvPr>
        </p:nvSpPr>
        <p:spPr>
          <a:xfrm>
            <a:off x="381000" y="1524000"/>
            <a:ext cx="8382000" cy="4648200"/>
          </a:xfrm>
        </p:spPr>
        <p:txBody>
          <a:bodyPr/>
          <a:lstStyle/>
          <a:p>
            <a:r>
              <a:rPr lang="en-US" sz="1800" b="1" dirty="0">
                <a:latin typeface="Calibri" panose="020F0502020204030204" pitchFamily="34" charset="0"/>
              </a:rPr>
              <a:t>Concessional loans of around 1375 million US dollars </a:t>
            </a:r>
            <a:r>
              <a:rPr lang="en-US" sz="1800" dirty="0">
                <a:latin typeface="Calibri" panose="020F0502020204030204" pitchFamily="34" charset="0"/>
              </a:rPr>
              <a:t>from World Bank (WB), Asian Development Bank (ADB) and New Development Bank (NDB) have been made available to State Bank of India (SBI), Punjab National Bank (PNB) and </a:t>
            </a:r>
            <a:r>
              <a:rPr lang="en-US" sz="1800" dirty="0" err="1">
                <a:latin typeface="Calibri" panose="020F0502020204030204" pitchFamily="34" charset="0"/>
              </a:rPr>
              <a:t>Canara</a:t>
            </a:r>
            <a:r>
              <a:rPr lang="en-US" sz="1800" dirty="0">
                <a:latin typeface="Calibri" panose="020F0502020204030204" pitchFamily="34" charset="0"/>
              </a:rPr>
              <a:t> Bank for solar rooftop projects.</a:t>
            </a:r>
          </a:p>
          <a:p>
            <a:r>
              <a:rPr lang="en-US" sz="1800" b="1" dirty="0">
                <a:latin typeface="Calibri" panose="020F0502020204030204" pitchFamily="34" charset="0"/>
              </a:rPr>
              <a:t>Suryamitra programme </a:t>
            </a:r>
            <a:r>
              <a:rPr lang="en-US" sz="1800" dirty="0">
                <a:latin typeface="Calibri" panose="020F0502020204030204" pitchFamily="34" charset="0"/>
              </a:rPr>
              <a:t>has been launched for creation of a qualified technical workforce and over </a:t>
            </a:r>
            <a:r>
              <a:rPr lang="en-US" sz="1800" b="1" dirty="0">
                <a:latin typeface="Calibri" panose="020F0502020204030204" pitchFamily="34" charset="0"/>
              </a:rPr>
              <a:t>11,000 have been trained</a:t>
            </a:r>
            <a:r>
              <a:rPr lang="en-US" sz="1800" dirty="0">
                <a:latin typeface="Calibri" panose="020F0502020204030204" pitchFamily="34" charset="0"/>
              </a:rPr>
              <a:t> under the programme.</a:t>
            </a:r>
          </a:p>
          <a:p>
            <a:r>
              <a:rPr lang="en-US" sz="1800" dirty="0">
                <a:latin typeface="Calibri" panose="020F0502020204030204" pitchFamily="34" charset="0"/>
              </a:rPr>
              <a:t>An online platform for expediting project, approval, report submission, and monitoring of RTS projects has been created.</a:t>
            </a:r>
          </a:p>
          <a:p>
            <a:r>
              <a:rPr lang="en-US" sz="1800" dirty="0">
                <a:latin typeface="Calibri" panose="020F0502020204030204" pitchFamily="34" charset="0"/>
              </a:rPr>
              <a:t>Initiated geo-tagging of RTS projects, in co-ordination with ISRO, for traceability and transparency.</a:t>
            </a:r>
          </a:p>
          <a:p>
            <a:r>
              <a:rPr lang="en-US" sz="1800" dirty="0">
                <a:latin typeface="Calibri" panose="020F0502020204030204" pitchFamily="34" charset="0"/>
              </a:rPr>
              <a:t>Launched </a:t>
            </a:r>
            <a:r>
              <a:rPr lang="en-US" sz="1800" b="1" dirty="0">
                <a:latin typeface="Calibri" panose="020F0502020204030204" pitchFamily="34" charset="0"/>
              </a:rPr>
              <a:t>mobile app ARUN (Atal Rooftop Solar User Navigator)</a:t>
            </a:r>
            <a:r>
              <a:rPr lang="en-US" sz="1800" dirty="0">
                <a:latin typeface="Calibri" panose="020F0502020204030204" pitchFamily="34" charset="0"/>
              </a:rPr>
              <a:t> for ease of access of beneficiaries for request submission and awareness.</a:t>
            </a:r>
          </a:p>
          <a:p>
            <a:r>
              <a:rPr lang="en-US" sz="1800" dirty="0">
                <a:latin typeface="Calibri" panose="020F0502020204030204" pitchFamily="34" charset="0"/>
              </a:rPr>
              <a:t>MNRE has allocated Ministry wise expert PSUs for implementation of RTS projects in various Ministries/Departments.</a:t>
            </a:r>
          </a:p>
          <a:p>
            <a:r>
              <a:rPr lang="en-US" sz="1800" dirty="0">
                <a:latin typeface="Calibri" panose="020F0502020204030204" pitchFamily="34" charset="0"/>
              </a:rPr>
              <a:t>Published best practices guide and compendium of policies, regulations, technical standards and financing norms for solar power projects.</a:t>
            </a:r>
          </a:p>
          <a:p>
            <a:endParaRPr lang="en-US" sz="1800" dirty="0"/>
          </a:p>
        </p:txBody>
      </p:sp>
    </p:spTree>
    <p:extLst>
      <p:ext uri="{BB962C8B-B14F-4D97-AF65-F5344CB8AC3E}">
        <p14:creationId xmlns:p14="http://schemas.microsoft.com/office/powerpoint/2010/main" val="24707188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Calibri" panose="020F0502020204030204" pitchFamily="34" charset="0"/>
              </a:rPr>
              <a:t>Wind Energy </a:t>
            </a:r>
          </a:p>
        </p:txBody>
      </p:sp>
      <p:graphicFrame>
        <p:nvGraphicFramePr>
          <p:cNvPr id="4" name="Content Placeholder 3"/>
          <p:cNvGraphicFramePr>
            <a:graphicFrameLocks noGrp="1"/>
          </p:cNvGraphicFramePr>
          <p:nvPr>
            <p:ph idx="1"/>
          </p:nvPr>
        </p:nvGraphicFramePr>
        <p:xfrm>
          <a:off x="552957" y="1615440"/>
          <a:ext cx="4019043" cy="4023360"/>
        </p:xfrm>
        <a:graphic>
          <a:graphicData uri="http://schemas.openxmlformats.org/drawingml/2006/table">
            <a:tbl>
              <a:tblPr firstRow="1" bandRow="1">
                <a:tableStyleId>{5DA37D80-6434-44D0-A028-1B22A696006F}</a:tableStyleId>
              </a:tblPr>
              <a:tblGrid>
                <a:gridCol w="1648674">
                  <a:extLst>
                    <a:ext uri="{9D8B030D-6E8A-4147-A177-3AD203B41FA5}">
                      <a16:colId xmlns:a16="http://schemas.microsoft.com/office/drawing/2014/main" val="20000"/>
                    </a:ext>
                  </a:extLst>
                </a:gridCol>
                <a:gridCol w="2370369">
                  <a:extLst>
                    <a:ext uri="{9D8B030D-6E8A-4147-A177-3AD203B41FA5}">
                      <a16:colId xmlns:a16="http://schemas.microsoft.com/office/drawing/2014/main" val="20001"/>
                    </a:ext>
                  </a:extLst>
                </a:gridCol>
              </a:tblGrid>
              <a:tr h="254643">
                <a:tc>
                  <a:txBody>
                    <a:bodyPr/>
                    <a:lstStyle/>
                    <a:p>
                      <a:r>
                        <a:rPr lang="en-US" sz="1800" b="1" dirty="0">
                          <a:latin typeface="Calibri" panose="020F0502020204030204" pitchFamily="34" charset="0"/>
                        </a:rPr>
                        <a:t>Particulars</a:t>
                      </a:r>
                      <a:r>
                        <a:rPr lang="en-US" sz="1800" b="1" baseline="0" dirty="0">
                          <a:latin typeface="Calibri" panose="020F0502020204030204" pitchFamily="34" charset="0"/>
                        </a:rPr>
                        <a:t> </a:t>
                      </a:r>
                      <a:endParaRPr lang="en-US" sz="1800" b="1" dirty="0">
                        <a:latin typeface="Calibri" panose="020F0502020204030204" pitchFamily="34" charset="0"/>
                      </a:endParaRPr>
                    </a:p>
                  </a:txBody>
                  <a:tcPr/>
                </a:tc>
                <a:tc>
                  <a:txBody>
                    <a:bodyPr/>
                    <a:lstStyle/>
                    <a:p>
                      <a:r>
                        <a:rPr lang="en-US" sz="1800" b="1" dirty="0">
                          <a:latin typeface="Calibri" panose="020F0502020204030204" pitchFamily="34" charset="0"/>
                        </a:rPr>
                        <a:t>Values</a:t>
                      </a:r>
                    </a:p>
                  </a:txBody>
                  <a:tcPr/>
                </a:tc>
                <a:extLst>
                  <a:ext uri="{0D108BD9-81ED-4DB2-BD59-A6C34878D82A}">
                    <a16:rowId xmlns:a16="http://schemas.microsoft.com/office/drawing/2014/main" val="10000"/>
                  </a:ext>
                </a:extLst>
              </a:tr>
              <a:tr h="439838">
                <a:tc>
                  <a:txBody>
                    <a:bodyPr/>
                    <a:lstStyle/>
                    <a:p>
                      <a:r>
                        <a:rPr lang="en-US" sz="1800" dirty="0">
                          <a:latin typeface="Calibri" panose="020F0502020204030204" pitchFamily="34" charset="0"/>
                        </a:rPr>
                        <a:t>Wind Potential</a:t>
                      </a:r>
                    </a:p>
                  </a:txBody>
                  <a:tcPr/>
                </a:tc>
                <a:tc>
                  <a:txBody>
                    <a:bodyPr/>
                    <a:lstStyle/>
                    <a:p>
                      <a:r>
                        <a:rPr lang="en-US" sz="1800" dirty="0">
                          <a:latin typeface="Calibri" panose="020F0502020204030204" pitchFamily="34" charset="0"/>
                        </a:rPr>
                        <a:t>100,000 MW </a:t>
                      </a:r>
                    </a:p>
                    <a:p>
                      <a:r>
                        <a:rPr lang="en-US" sz="1800" dirty="0">
                          <a:latin typeface="Calibri" panose="020F0502020204030204" pitchFamily="34" charset="0"/>
                        </a:rPr>
                        <a:t>(As per C-WET estimates at 80 m hub height)</a:t>
                      </a:r>
                    </a:p>
                  </a:txBody>
                  <a:tcPr/>
                </a:tc>
                <a:extLst>
                  <a:ext uri="{0D108BD9-81ED-4DB2-BD59-A6C34878D82A}">
                    <a16:rowId xmlns:a16="http://schemas.microsoft.com/office/drawing/2014/main" val="10001"/>
                  </a:ext>
                </a:extLst>
              </a:tr>
              <a:tr h="254643">
                <a:tc>
                  <a:txBody>
                    <a:bodyPr/>
                    <a:lstStyle/>
                    <a:p>
                      <a:r>
                        <a:rPr lang="en-US" sz="1800" dirty="0">
                          <a:latin typeface="Calibri" panose="020F0502020204030204" pitchFamily="34" charset="0"/>
                        </a:rPr>
                        <a:t>Achievement</a:t>
                      </a:r>
                      <a:r>
                        <a:rPr lang="en-US" sz="1800" baseline="0" dirty="0">
                          <a:latin typeface="Calibri" panose="020F0502020204030204" pitchFamily="34" charset="0"/>
                        </a:rPr>
                        <a:t> </a:t>
                      </a:r>
                      <a:endParaRPr lang="en-US" sz="1800" dirty="0">
                        <a:latin typeface="Calibri" panose="020F0502020204030204" pitchFamily="34" charset="0"/>
                      </a:endParaRPr>
                    </a:p>
                  </a:txBody>
                  <a:tcPr/>
                </a:tc>
                <a:tc>
                  <a:txBody>
                    <a:bodyPr/>
                    <a:lstStyle/>
                    <a:p>
                      <a:endParaRPr lang="en-US" sz="1800" dirty="0">
                        <a:latin typeface="Calibri" panose="020F0502020204030204" pitchFamily="34" charset="0"/>
                      </a:endParaRPr>
                    </a:p>
                  </a:txBody>
                  <a:tcPr/>
                </a:tc>
                <a:extLst>
                  <a:ext uri="{0D108BD9-81ED-4DB2-BD59-A6C34878D82A}">
                    <a16:rowId xmlns:a16="http://schemas.microsoft.com/office/drawing/2014/main" val="10002"/>
                  </a:ext>
                </a:extLst>
              </a:tr>
              <a:tr h="439838">
                <a:tc>
                  <a:txBody>
                    <a:bodyPr/>
                    <a:lstStyle/>
                    <a:p>
                      <a:r>
                        <a:rPr lang="en-US" sz="1800" dirty="0">
                          <a:latin typeface="Calibri" panose="020F0502020204030204" pitchFamily="34" charset="0"/>
                        </a:rPr>
                        <a:t>11</a:t>
                      </a:r>
                      <a:r>
                        <a:rPr lang="en-US" sz="1800" baseline="30000" dirty="0">
                          <a:latin typeface="Calibri" panose="020F0502020204030204" pitchFamily="34" charset="0"/>
                        </a:rPr>
                        <a:t>th</a:t>
                      </a:r>
                      <a:r>
                        <a:rPr lang="en-US" sz="1800" dirty="0">
                          <a:latin typeface="Calibri" panose="020F0502020204030204" pitchFamily="34" charset="0"/>
                        </a:rPr>
                        <a:t> Plan Target Achievement </a:t>
                      </a:r>
                    </a:p>
                    <a:p>
                      <a:r>
                        <a:rPr lang="en-US" sz="1800" dirty="0">
                          <a:latin typeface="Calibri" panose="020F0502020204030204" pitchFamily="34" charset="0"/>
                        </a:rPr>
                        <a:t>(2007 – 2012)</a:t>
                      </a:r>
                    </a:p>
                  </a:txBody>
                  <a:tcPr/>
                </a:tc>
                <a:tc>
                  <a:txBody>
                    <a:bodyPr/>
                    <a:lstStyle/>
                    <a:p>
                      <a:r>
                        <a:rPr lang="en-US" sz="1800" dirty="0">
                          <a:latin typeface="Calibri" panose="020F0502020204030204" pitchFamily="34" charset="0"/>
                        </a:rPr>
                        <a:t>9,000 MW / 10260 MW</a:t>
                      </a:r>
                    </a:p>
                  </a:txBody>
                  <a:tcPr/>
                </a:tc>
                <a:extLst>
                  <a:ext uri="{0D108BD9-81ED-4DB2-BD59-A6C34878D82A}">
                    <a16:rowId xmlns:a16="http://schemas.microsoft.com/office/drawing/2014/main" val="10003"/>
                  </a:ext>
                </a:extLst>
              </a:tr>
              <a:tr h="439838">
                <a:tc>
                  <a:txBody>
                    <a:bodyPr/>
                    <a:lstStyle/>
                    <a:p>
                      <a:r>
                        <a:rPr lang="en-US" sz="1800" dirty="0">
                          <a:latin typeface="Calibri" panose="020F0502020204030204" pitchFamily="34" charset="0"/>
                        </a:rPr>
                        <a:t> 12</a:t>
                      </a:r>
                      <a:r>
                        <a:rPr lang="en-US" sz="1800" baseline="30000" dirty="0">
                          <a:latin typeface="Calibri" panose="020F0502020204030204" pitchFamily="34" charset="0"/>
                        </a:rPr>
                        <a:t>th</a:t>
                      </a:r>
                      <a:r>
                        <a:rPr lang="en-US" sz="1800" dirty="0">
                          <a:latin typeface="Calibri" panose="020F0502020204030204" pitchFamily="34" charset="0"/>
                        </a:rPr>
                        <a:t> Plan Target Achievement </a:t>
                      </a:r>
                    </a:p>
                    <a:p>
                      <a:r>
                        <a:rPr lang="en-US" sz="1800" dirty="0">
                          <a:latin typeface="Calibri" panose="020F0502020204030204" pitchFamily="34" charset="0"/>
                        </a:rPr>
                        <a:t>(2012 – 2017)</a:t>
                      </a:r>
                    </a:p>
                  </a:txBody>
                  <a:tcPr/>
                </a:tc>
                <a:tc>
                  <a:txBody>
                    <a:bodyPr/>
                    <a:lstStyle/>
                    <a:p>
                      <a:r>
                        <a:rPr lang="en-US" sz="1800" dirty="0">
                          <a:latin typeface="Calibri" panose="020F0502020204030204" pitchFamily="34" charset="0"/>
                        </a:rPr>
                        <a:t>15,000 MW</a:t>
                      </a:r>
                    </a:p>
                  </a:txBody>
                  <a:tcPr/>
                </a:tc>
                <a:extLst>
                  <a:ext uri="{0D108BD9-81ED-4DB2-BD59-A6C34878D82A}">
                    <a16:rowId xmlns:a16="http://schemas.microsoft.com/office/drawing/2014/main" val="10004"/>
                  </a:ext>
                </a:extLst>
              </a:tr>
            </a:tbl>
          </a:graphicData>
        </a:graphic>
      </p:graphicFrame>
      <p:pic>
        <p:nvPicPr>
          <p:cNvPr id="6" name="Picture 2" descr="C:\Users\admin\Pictures\WPD_New_Ma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1371599"/>
            <a:ext cx="4166424" cy="5037545"/>
          </a:xfrm>
          <a:prstGeom prst="rect">
            <a:avLst/>
          </a:prstGeom>
          <a:noFill/>
          <a:ln w="9525">
            <a:no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55122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Calibri" panose="020F0502020204030204" pitchFamily="34" charset="0"/>
              </a:rPr>
              <a:t>Biomass Energy</a:t>
            </a:r>
          </a:p>
        </p:txBody>
      </p:sp>
      <p:graphicFrame>
        <p:nvGraphicFramePr>
          <p:cNvPr id="4" name="Content Placeholder 3"/>
          <p:cNvGraphicFramePr>
            <a:graphicFrameLocks noGrp="1"/>
          </p:cNvGraphicFramePr>
          <p:nvPr>
            <p:ph idx="1"/>
          </p:nvPr>
        </p:nvGraphicFramePr>
        <p:xfrm>
          <a:off x="381000" y="1371600"/>
          <a:ext cx="8382000" cy="2856632"/>
        </p:xfrm>
        <a:graphic>
          <a:graphicData uri="http://schemas.openxmlformats.org/drawingml/2006/table">
            <a:tbl>
              <a:tblPr firstRow="1" bandRow="1">
                <a:tableStyleId>{5DA37D80-6434-44D0-A028-1B22A696006F}</a:tableStyleId>
              </a:tblPr>
              <a:tblGrid>
                <a:gridCol w="5541295">
                  <a:extLst>
                    <a:ext uri="{9D8B030D-6E8A-4147-A177-3AD203B41FA5}">
                      <a16:colId xmlns:a16="http://schemas.microsoft.com/office/drawing/2014/main" val="20000"/>
                    </a:ext>
                  </a:extLst>
                </a:gridCol>
                <a:gridCol w="2840705">
                  <a:extLst>
                    <a:ext uri="{9D8B030D-6E8A-4147-A177-3AD203B41FA5}">
                      <a16:colId xmlns:a16="http://schemas.microsoft.com/office/drawing/2014/main" val="20001"/>
                    </a:ext>
                  </a:extLst>
                </a:gridCol>
              </a:tblGrid>
              <a:tr h="254643">
                <a:tc>
                  <a:txBody>
                    <a:bodyPr/>
                    <a:lstStyle/>
                    <a:p>
                      <a:r>
                        <a:rPr lang="en-US" sz="1800" b="1" dirty="0">
                          <a:latin typeface="Calibri" panose="020F0502020204030204" pitchFamily="34" charset="0"/>
                        </a:rPr>
                        <a:t>Particulars</a:t>
                      </a:r>
                      <a:r>
                        <a:rPr lang="en-US" sz="1800" b="1" baseline="0" dirty="0">
                          <a:latin typeface="Calibri" panose="020F0502020204030204" pitchFamily="34" charset="0"/>
                        </a:rPr>
                        <a:t> </a:t>
                      </a:r>
                      <a:endParaRPr lang="en-US" sz="1800" b="1" dirty="0">
                        <a:latin typeface="Calibri" panose="020F0502020204030204" pitchFamily="34" charset="0"/>
                      </a:endParaRPr>
                    </a:p>
                  </a:txBody>
                  <a:tcPr/>
                </a:tc>
                <a:tc>
                  <a:txBody>
                    <a:bodyPr/>
                    <a:lstStyle/>
                    <a:p>
                      <a:r>
                        <a:rPr lang="en-US" sz="1800" b="1" dirty="0">
                          <a:latin typeface="Calibri" panose="020F0502020204030204" pitchFamily="34" charset="0"/>
                        </a:rPr>
                        <a:t>Values</a:t>
                      </a:r>
                    </a:p>
                  </a:txBody>
                  <a:tcPr/>
                </a:tc>
                <a:extLst>
                  <a:ext uri="{0D108BD9-81ED-4DB2-BD59-A6C34878D82A}">
                    <a16:rowId xmlns:a16="http://schemas.microsoft.com/office/drawing/2014/main" val="10000"/>
                  </a:ext>
                </a:extLst>
              </a:tr>
              <a:tr h="439838">
                <a:tc>
                  <a:txBody>
                    <a:bodyPr/>
                    <a:lstStyle/>
                    <a:p>
                      <a:r>
                        <a:rPr lang="en-US" sz="1800" dirty="0">
                          <a:latin typeface="Calibri" panose="020F0502020204030204" pitchFamily="34" charset="0"/>
                        </a:rPr>
                        <a:t>Biomass  Potential</a:t>
                      </a:r>
                    </a:p>
                  </a:txBody>
                  <a:tcPr/>
                </a:tc>
                <a:tc>
                  <a:txBody>
                    <a:bodyPr/>
                    <a:lstStyle/>
                    <a:p>
                      <a:r>
                        <a:rPr lang="en-US" sz="1800" dirty="0">
                          <a:latin typeface="Calibri" panose="020F0502020204030204" pitchFamily="34" charset="0"/>
                        </a:rPr>
                        <a:t>10 GW </a:t>
                      </a:r>
                    </a:p>
                  </a:txBody>
                  <a:tcPr/>
                </a:tc>
                <a:extLst>
                  <a:ext uri="{0D108BD9-81ED-4DB2-BD59-A6C34878D82A}">
                    <a16:rowId xmlns:a16="http://schemas.microsoft.com/office/drawing/2014/main" val="10001"/>
                  </a:ext>
                </a:extLst>
              </a:tr>
              <a:tr h="254643">
                <a:tc>
                  <a:txBody>
                    <a:bodyPr/>
                    <a:lstStyle/>
                    <a:p>
                      <a:r>
                        <a:rPr lang="en-US" sz="1800" dirty="0">
                          <a:latin typeface="Calibri" panose="020F0502020204030204" pitchFamily="34" charset="0"/>
                        </a:rPr>
                        <a:t>Achievement (as on 30.10.2018)</a:t>
                      </a:r>
                    </a:p>
                  </a:txBody>
                  <a:tcPr/>
                </a:tc>
                <a:tc>
                  <a:txBody>
                    <a:bodyPr/>
                    <a:lstStyle/>
                    <a:p>
                      <a:r>
                        <a:rPr lang="en-US" sz="1800" dirty="0">
                          <a:latin typeface="Calibri" panose="020F0502020204030204" pitchFamily="34" charset="0"/>
                        </a:rPr>
                        <a:t>8730.80 MW</a:t>
                      </a:r>
                    </a:p>
                  </a:txBody>
                  <a:tcPr/>
                </a:tc>
                <a:extLst>
                  <a:ext uri="{0D108BD9-81ED-4DB2-BD59-A6C34878D82A}">
                    <a16:rowId xmlns:a16="http://schemas.microsoft.com/office/drawing/2014/main" val="10002"/>
                  </a:ext>
                </a:extLst>
              </a:tr>
              <a:tr h="254643">
                <a:tc>
                  <a:txBody>
                    <a:bodyPr/>
                    <a:lstStyle/>
                    <a:p>
                      <a:r>
                        <a:rPr lang="en-US" sz="1800" baseline="0" dirty="0">
                          <a:latin typeface="Calibri" panose="020F0502020204030204" pitchFamily="34" charset="0"/>
                        </a:rPr>
                        <a:t>Grid interactive power</a:t>
                      </a:r>
                      <a:endParaRPr lang="en-US" sz="1800" dirty="0">
                        <a:latin typeface="Calibri" panose="020F0502020204030204" pitchFamily="34" charset="0"/>
                      </a:endParaRPr>
                    </a:p>
                  </a:txBody>
                  <a:tcPr/>
                </a:tc>
                <a:tc>
                  <a:txBody>
                    <a:bodyPr/>
                    <a:lstStyle/>
                    <a:p>
                      <a:r>
                        <a:rPr lang="en-US" sz="1800" dirty="0">
                          <a:latin typeface="Calibri" panose="020F0502020204030204" pitchFamily="34" charset="0"/>
                        </a:rPr>
                        <a:t>60.95 MW</a:t>
                      </a:r>
                    </a:p>
                  </a:txBody>
                  <a:tcPr/>
                </a:tc>
                <a:extLst>
                  <a:ext uri="{0D108BD9-81ED-4DB2-BD59-A6C34878D82A}">
                    <a16:rowId xmlns:a16="http://schemas.microsoft.com/office/drawing/2014/main" val="10003"/>
                  </a:ext>
                </a:extLst>
              </a:tr>
              <a:tr h="439838">
                <a:tc>
                  <a:txBody>
                    <a:bodyPr/>
                    <a:lstStyle/>
                    <a:p>
                      <a:r>
                        <a:rPr lang="en-US" sz="1800" dirty="0">
                          <a:latin typeface="Calibri" panose="020F0502020204030204" pitchFamily="34" charset="0"/>
                        </a:rPr>
                        <a:t>Off-Grid / Captive Power</a:t>
                      </a:r>
                    </a:p>
                  </a:txBody>
                  <a:tcPr/>
                </a:tc>
                <a:tc>
                  <a:txBody>
                    <a:bodyPr/>
                    <a:lstStyle/>
                    <a:p>
                      <a:endParaRPr lang="en-US" sz="1800" dirty="0">
                        <a:latin typeface="Calibri" panose="020F0502020204030204" pitchFamily="34" charset="0"/>
                      </a:endParaRPr>
                    </a:p>
                  </a:txBody>
                  <a:tcPr/>
                </a:tc>
                <a:extLst>
                  <a:ext uri="{0D108BD9-81ED-4DB2-BD59-A6C34878D82A}">
                    <a16:rowId xmlns:a16="http://schemas.microsoft.com/office/drawing/2014/main" val="10004"/>
                  </a:ext>
                </a:extLst>
              </a:tr>
              <a:tr h="439838">
                <a:tc>
                  <a:txBody>
                    <a:bodyPr/>
                    <a:lstStyle/>
                    <a:p>
                      <a:r>
                        <a:rPr lang="en-US" sz="1800" dirty="0">
                          <a:latin typeface="Calibri" panose="020F0502020204030204" pitchFamily="34" charset="0"/>
                        </a:rPr>
                        <a:t>Biomass (non-bagasse) Cogeneration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rPr>
                        <a:t>7.5 MW (Gasifier)</a:t>
                      </a:r>
                    </a:p>
                  </a:txBody>
                  <a:tcPr/>
                </a:tc>
                <a:extLst>
                  <a:ext uri="{0D108BD9-81ED-4DB2-BD59-A6C34878D82A}">
                    <a16:rowId xmlns:a16="http://schemas.microsoft.com/office/drawing/2014/main" val="10005"/>
                  </a:ext>
                </a:extLst>
              </a:tr>
              <a:tr h="439838">
                <a:tc>
                  <a:txBody>
                    <a:bodyPr/>
                    <a:lstStyle/>
                    <a:p>
                      <a:r>
                        <a:rPr lang="en-US" sz="1800" dirty="0">
                          <a:latin typeface="Calibri" panose="020F0502020204030204" pitchFamily="34" charset="0"/>
                        </a:rPr>
                        <a:t>Biomass  Gasifier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rPr>
                        <a:t>0.92</a:t>
                      </a:r>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381000" y="4419600"/>
            <a:ext cx="8458200" cy="1631216"/>
          </a:xfrm>
          <a:prstGeom prst="rect">
            <a:avLst/>
          </a:prstGeom>
          <a:noFill/>
        </p:spPr>
        <p:txBody>
          <a:bodyPr wrap="square" rtlCol="0">
            <a:spAutoFit/>
          </a:bodyPr>
          <a:lstStyle/>
          <a:p>
            <a:pPr marL="457200" indent="-457200" algn="just">
              <a:buFont typeface="+mj-lt"/>
              <a:buAutoNum type="arabicPeriod"/>
            </a:pPr>
            <a:r>
              <a:rPr lang="en-US" b="1" dirty="0">
                <a:latin typeface="Calibri" panose="020F0502020204030204" pitchFamily="34" charset="0"/>
              </a:rPr>
              <a:t>Biomass power includes installations from biomass combustion, biomass gasification generation making a cumulative achievement to 8181.70 MW</a:t>
            </a:r>
          </a:p>
          <a:p>
            <a:pPr marL="457200" indent="-457200" algn="just">
              <a:buFont typeface="+mj-lt"/>
              <a:buAutoNum type="arabicPeriod"/>
            </a:pPr>
            <a:r>
              <a:rPr lang="en-US" b="1" dirty="0">
                <a:latin typeface="Calibri" panose="020F0502020204030204" pitchFamily="34" charset="0"/>
              </a:rPr>
              <a:t>Bank loans up to  a limit of Rs.  15 Crores will be given to borrowers for purposes like biomass based power generations and other renewable energy based utilities</a:t>
            </a:r>
          </a:p>
        </p:txBody>
      </p:sp>
    </p:spTree>
    <p:extLst>
      <p:ext uri="{BB962C8B-B14F-4D97-AF65-F5344CB8AC3E}">
        <p14:creationId xmlns:p14="http://schemas.microsoft.com/office/powerpoint/2010/main" val="23998295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Programmes for Biomass Energy</a:t>
            </a:r>
          </a:p>
        </p:txBody>
      </p:sp>
      <p:sp>
        <p:nvSpPr>
          <p:cNvPr id="3" name="Content Placeholder 2"/>
          <p:cNvSpPr>
            <a:spLocks noGrp="1"/>
          </p:cNvSpPr>
          <p:nvPr>
            <p:ph idx="1"/>
          </p:nvPr>
        </p:nvSpPr>
        <p:spPr>
          <a:xfrm>
            <a:off x="228600" y="1447800"/>
            <a:ext cx="8229600" cy="4876800"/>
          </a:xfrm>
        </p:spPr>
        <p:txBody>
          <a:bodyPr/>
          <a:lstStyle/>
          <a:p>
            <a:pPr marL="0" indent="0" algn="just">
              <a:buNone/>
            </a:pPr>
            <a:r>
              <a:rPr lang="en-US" b="1" dirty="0">
                <a:latin typeface="Calibri" panose="020F0502020204030204" pitchFamily="34" charset="0"/>
              </a:rPr>
              <a:t>Biomass and bagasse cogeneration programme</a:t>
            </a:r>
          </a:p>
          <a:p>
            <a:pPr marL="0" indent="0" algn="just">
              <a:buNone/>
            </a:pPr>
            <a:r>
              <a:rPr lang="en-US" b="1" dirty="0">
                <a:latin typeface="Calibri" panose="020F0502020204030204" pitchFamily="34" charset="0"/>
              </a:rPr>
              <a:t>Objectives</a:t>
            </a:r>
          </a:p>
          <a:p>
            <a:pPr marL="457200" indent="-457200" algn="just">
              <a:buFont typeface="+mj-lt"/>
              <a:buAutoNum type="arabicPeriod"/>
            </a:pPr>
            <a:r>
              <a:rPr lang="en-US" dirty="0">
                <a:latin typeface="Calibri" panose="020F0502020204030204" pitchFamily="34" charset="0"/>
              </a:rPr>
              <a:t>To promote efficient and economics use of surplus biomass for power generation </a:t>
            </a:r>
          </a:p>
          <a:p>
            <a:pPr marL="457200" indent="-457200" algn="just">
              <a:buFont typeface="+mj-lt"/>
              <a:buAutoNum type="arabicPeriod"/>
            </a:pPr>
            <a:r>
              <a:rPr lang="en-US" dirty="0">
                <a:latin typeface="Calibri" panose="020F0502020204030204" pitchFamily="34" charset="0"/>
              </a:rPr>
              <a:t>To maximize surplus power generation from sugar mills using improved technology</a:t>
            </a:r>
          </a:p>
          <a:p>
            <a:pPr marL="457200" indent="-457200" algn="just">
              <a:buFont typeface="+mj-lt"/>
              <a:buAutoNum type="arabicPeriod"/>
            </a:pPr>
            <a:r>
              <a:rPr lang="en-US" dirty="0">
                <a:latin typeface="Calibri" panose="020F0502020204030204" pitchFamily="34" charset="0"/>
              </a:rPr>
              <a:t>To promote technologies of co-generation and biomass combustion for supplementing conventional power.</a:t>
            </a:r>
          </a:p>
          <a:p>
            <a:pPr marL="457200" indent="-457200" algn="just">
              <a:buFont typeface="+mj-lt"/>
              <a:buAutoNum type="arabicPeriod"/>
            </a:pPr>
            <a:r>
              <a:rPr lang="en-US" dirty="0">
                <a:latin typeface="Calibri" panose="020F0502020204030204" pitchFamily="34" charset="0"/>
              </a:rPr>
              <a:t>To promote BOOT model projects for surplus power generation in cooperative sector sugar mills.</a:t>
            </a:r>
          </a:p>
          <a:p>
            <a:pPr marL="0" indent="0" algn="just">
              <a:buNone/>
            </a:pPr>
            <a:r>
              <a:rPr lang="en-US" b="1" dirty="0">
                <a:latin typeface="Calibri" panose="020F0502020204030204" pitchFamily="34" charset="0"/>
              </a:rPr>
              <a:t>Programme components</a:t>
            </a:r>
          </a:p>
          <a:p>
            <a:pPr marL="457200" indent="-457200" algn="just">
              <a:buFont typeface="+mj-lt"/>
              <a:buAutoNum type="arabicPeriod"/>
            </a:pPr>
            <a:r>
              <a:rPr lang="en-US" dirty="0">
                <a:latin typeface="Calibri" panose="020F0502020204030204" pitchFamily="34" charset="0"/>
              </a:rPr>
              <a:t>Biomass based power generation in grid connected mode</a:t>
            </a:r>
          </a:p>
          <a:p>
            <a:pPr marL="457200" indent="-457200" algn="just">
              <a:buFont typeface="+mj-lt"/>
              <a:buAutoNum type="arabicPeriod"/>
            </a:pPr>
            <a:r>
              <a:rPr lang="en-US" dirty="0">
                <a:latin typeface="Calibri" panose="020F0502020204030204" pitchFamily="34" charset="0"/>
              </a:rPr>
              <a:t>Bagasse based cogeneration in sugar mills for export of surplus power to grid</a:t>
            </a:r>
          </a:p>
        </p:txBody>
      </p:sp>
    </p:spTree>
    <p:extLst>
      <p:ext uri="{BB962C8B-B14F-4D97-AF65-F5344CB8AC3E}">
        <p14:creationId xmlns:p14="http://schemas.microsoft.com/office/powerpoint/2010/main" val="7042351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Resources of biomass</a:t>
            </a:r>
          </a:p>
        </p:txBody>
      </p:sp>
      <p:sp>
        <p:nvSpPr>
          <p:cNvPr id="3" name="Content Placeholder 2"/>
          <p:cNvSpPr>
            <a:spLocks noGrp="1"/>
          </p:cNvSpPr>
          <p:nvPr>
            <p:ph idx="1"/>
          </p:nvPr>
        </p:nvSpPr>
        <p:spPr/>
        <p:txBody>
          <a:bodyPr/>
          <a:lstStyle/>
          <a:p>
            <a:pPr marL="0" indent="0" algn="just">
              <a:buNone/>
            </a:pPr>
            <a:r>
              <a:rPr lang="en-US" sz="2400" b="1" dirty="0">
                <a:latin typeface="Calibri" panose="020F0502020204030204" pitchFamily="34" charset="0"/>
              </a:rPr>
              <a:t>For biomass power projects</a:t>
            </a:r>
          </a:p>
          <a:p>
            <a:pPr lvl="1" algn="just"/>
            <a:r>
              <a:rPr lang="en-US" sz="2400" dirty="0">
                <a:latin typeface="Calibri" panose="020F0502020204030204" pitchFamily="34" charset="0"/>
              </a:rPr>
              <a:t>agro-based Industrial Residues, </a:t>
            </a:r>
          </a:p>
          <a:p>
            <a:pPr lvl="1" algn="just"/>
            <a:r>
              <a:rPr lang="en-US" sz="2400" dirty="0">
                <a:latin typeface="Calibri" panose="020F0502020204030204" pitchFamily="34" charset="0"/>
              </a:rPr>
              <a:t>wood produced in Energy Plantations or recovered from wild bushes / weeds, </a:t>
            </a:r>
          </a:p>
          <a:p>
            <a:pPr lvl="1" algn="just"/>
            <a:r>
              <a:rPr lang="en-US" sz="2400" dirty="0">
                <a:latin typeface="Calibri" panose="020F0502020204030204" pitchFamily="34" charset="0"/>
              </a:rPr>
              <a:t>wood waste produced in industrial operations; </a:t>
            </a:r>
          </a:p>
          <a:p>
            <a:pPr lvl="1" algn="just"/>
            <a:r>
              <a:rPr lang="en-US" sz="2400" dirty="0">
                <a:latin typeface="Calibri" panose="020F0502020204030204" pitchFamily="34" charset="0"/>
              </a:rPr>
              <a:t>Crop / Agro industrial Residues</a:t>
            </a:r>
          </a:p>
          <a:p>
            <a:pPr marL="0" indent="0" algn="just">
              <a:buNone/>
            </a:pPr>
            <a:r>
              <a:rPr lang="en-US" sz="2400" b="1" dirty="0">
                <a:latin typeface="Calibri" panose="020F0502020204030204" pitchFamily="34" charset="0"/>
              </a:rPr>
              <a:t>For Bagasse cogeneration projects</a:t>
            </a:r>
          </a:p>
          <a:p>
            <a:pPr lvl="1" algn="just"/>
            <a:r>
              <a:rPr lang="en-US" sz="2400" dirty="0">
                <a:latin typeface="Calibri" panose="020F0502020204030204" pitchFamily="34" charset="0"/>
              </a:rPr>
              <a:t>Bagasse during crushing season</a:t>
            </a:r>
          </a:p>
        </p:txBody>
      </p:sp>
    </p:spTree>
    <p:extLst>
      <p:ext uri="{BB962C8B-B14F-4D97-AF65-F5344CB8AC3E}">
        <p14:creationId xmlns:p14="http://schemas.microsoft.com/office/powerpoint/2010/main" val="38515159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324600" cy="685800"/>
          </a:xfrm>
        </p:spPr>
        <p:txBody>
          <a:bodyPr/>
          <a:lstStyle/>
          <a:p>
            <a:r>
              <a:rPr lang="en-US" dirty="0"/>
              <a:t>Biomass and Biogas Energy supply an demand ratio</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624013"/>
            <a:ext cx="7726225" cy="4586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1216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ChangeArrowheads="1"/>
          </p:cNvSpPr>
          <p:nvPr>
            <p:ph type="title"/>
          </p:nvPr>
        </p:nvSpPr>
        <p:spPr>
          <a:xfrm>
            <a:off x="1524000" y="228600"/>
            <a:ext cx="6324600" cy="685800"/>
          </a:xfrm>
        </p:spPr>
        <p:txBody>
          <a:bodyPr/>
          <a:lstStyle/>
          <a:p>
            <a:r>
              <a:rPr lang="en-US" dirty="0"/>
              <a:t>World Response - Scenarios and Projections</a:t>
            </a:r>
          </a:p>
        </p:txBody>
      </p:sp>
      <p:sp>
        <p:nvSpPr>
          <p:cNvPr id="570373" name="Text Box 5"/>
          <p:cNvSpPr txBox="1">
            <a:spLocks noChangeArrowheads="1"/>
          </p:cNvSpPr>
          <p:nvPr/>
        </p:nvSpPr>
        <p:spPr bwMode="auto">
          <a:xfrm>
            <a:off x="4495800" y="6064250"/>
            <a:ext cx="3733800" cy="307777"/>
          </a:xfrm>
          <a:prstGeom prst="rect">
            <a:avLst/>
          </a:prstGeom>
          <a:noFill/>
          <a:ln w="9525" algn="ctr">
            <a:noFill/>
            <a:miter lim="800000"/>
            <a:headEnd/>
            <a:tailEnd/>
          </a:ln>
          <a:effectLst/>
        </p:spPr>
        <p:txBody>
          <a:bodyPr wrap="square">
            <a:spAutoFit/>
          </a:bodyPr>
          <a:lstStyle/>
          <a:p>
            <a:pPr marL="509588" indent="-285750" algn="r">
              <a:spcBef>
                <a:spcPct val="50000"/>
              </a:spcBef>
              <a:buFontTx/>
              <a:buNone/>
            </a:pPr>
            <a:r>
              <a:rPr lang="en-US" sz="1400" dirty="0"/>
              <a:t>Source: World Energy Outlook 2012</a:t>
            </a:r>
          </a:p>
        </p:txBody>
      </p:sp>
      <p:sp>
        <p:nvSpPr>
          <p:cNvPr id="5" name="Rectangle 4"/>
          <p:cNvSpPr/>
          <p:nvPr/>
        </p:nvSpPr>
        <p:spPr>
          <a:xfrm>
            <a:off x="228600" y="1524000"/>
            <a:ext cx="8686800" cy="4468916"/>
          </a:xfrm>
          <a:prstGeom prst="rect">
            <a:avLst/>
          </a:prstGeom>
        </p:spPr>
        <p:txBody>
          <a:bodyPr wrap="square">
            <a:spAutoFit/>
          </a:bodyPr>
          <a:lstStyle/>
          <a:p>
            <a:r>
              <a:rPr lang="en-US" sz="1800" dirty="0"/>
              <a:t> </a:t>
            </a:r>
            <a:r>
              <a:rPr lang="en-US" sz="1800" b="1" dirty="0"/>
              <a:t>New Policies Scenario</a:t>
            </a:r>
            <a:r>
              <a:rPr lang="en-US" sz="1800" dirty="0"/>
              <a:t>: A scenario in the </a:t>
            </a:r>
            <a:r>
              <a:rPr lang="en-US" sz="1800" i="1" dirty="0"/>
              <a:t>World Energy Outlook</a:t>
            </a:r>
            <a:r>
              <a:rPr lang="en-US" sz="1800" dirty="0"/>
              <a:t> that takes account of broad policy commitments and plans that have been announced by countries, including national pledges to reduce greenhouse-gas emissions and plans to phase out fossil-energy subsidies, even if the measures to implement these commitments have yet to be identified or announced. This broadly serves as the IEA baseline scenario.</a:t>
            </a:r>
          </a:p>
          <a:p>
            <a:endParaRPr lang="en-US" sz="1800" dirty="0"/>
          </a:p>
          <a:p>
            <a:r>
              <a:rPr lang="en-US" sz="1800" dirty="0"/>
              <a:t> </a:t>
            </a:r>
            <a:r>
              <a:rPr lang="en-US" sz="1800" b="1" dirty="0"/>
              <a:t>450 Scenario</a:t>
            </a:r>
            <a:r>
              <a:rPr lang="en-US" sz="1800" dirty="0"/>
              <a:t>: A scenario presented in the </a:t>
            </a:r>
            <a:r>
              <a:rPr lang="en-US" sz="1800" i="1" dirty="0"/>
              <a:t>World Energy Outlook</a:t>
            </a:r>
            <a:r>
              <a:rPr lang="en-US" sz="1800" dirty="0"/>
              <a:t> that sets out an energy pathway consistent with the goal of limiting the global increase in temperature to 2°C by limiting concentration of greenhouse gases in the atmosphere to around 450 parts per million of CO</a:t>
            </a:r>
            <a:r>
              <a:rPr lang="en-US" sz="1800" baseline="-25000" dirty="0"/>
              <a:t>2</a:t>
            </a:r>
            <a:r>
              <a:rPr lang="en-US" sz="1800" dirty="0"/>
              <a:t>.</a:t>
            </a:r>
          </a:p>
          <a:p>
            <a:endParaRPr lang="en-US" sz="1800" dirty="0"/>
          </a:p>
          <a:p>
            <a:r>
              <a:rPr lang="en-US" sz="1800" dirty="0"/>
              <a:t> </a:t>
            </a:r>
            <a:r>
              <a:rPr lang="en-US" sz="1800" b="1" dirty="0"/>
              <a:t>Efficient World Scenario</a:t>
            </a:r>
            <a:r>
              <a:rPr lang="en-US" sz="1800" dirty="0"/>
              <a:t>: A scenario in the </a:t>
            </a:r>
            <a:r>
              <a:rPr lang="en-US" sz="1800" i="1" dirty="0"/>
              <a:t>World Energy Outlook 2012</a:t>
            </a:r>
            <a:r>
              <a:rPr lang="en-US" sz="1800" dirty="0"/>
              <a:t> that presents the potential energy savings if countries adopt current and proven technologies to improve energy efficiency.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Small Hydro</a:t>
            </a:r>
          </a:p>
        </p:txBody>
      </p:sp>
      <p:sp>
        <p:nvSpPr>
          <p:cNvPr id="3" name="Content Placeholder 2"/>
          <p:cNvSpPr>
            <a:spLocks noGrp="1"/>
          </p:cNvSpPr>
          <p:nvPr>
            <p:ph idx="1"/>
          </p:nvPr>
        </p:nvSpPr>
        <p:spPr>
          <a:xfrm>
            <a:off x="228600" y="1447800"/>
            <a:ext cx="8458200" cy="2133600"/>
          </a:xfrm>
        </p:spPr>
        <p:txBody>
          <a:bodyPr/>
          <a:lstStyle/>
          <a:p>
            <a:pPr marL="0" indent="0" algn="just">
              <a:buNone/>
            </a:pPr>
            <a:r>
              <a:rPr lang="en-US" dirty="0">
                <a:latin typeface="Calibri" panose="020F0502020204030204" pitchFamily="34" charset="0"/>
              </a:rPr>
              <a:t>MNRE has created a database of potential sites of small hydro and 6,474 potential sites with an aggregate capacity of 19,749.44 MW for projects up to 25 MW capacity have been identified. </a:t>
            </a:r>
          </a:p>
          <a:p>
            <a:pPr marL="0" indent="0" algn="just">
              <a:buNone/>
            </a:pPr>
            <a:r>
              <a:rPr lang="en-US" b="1" dirty="0">
                <a:latin typeface="Calibri" panose="020F0502020204030204" pitchFamily="34" charset="0"/>
              </a:rPr>
              <a:t>Estimated potential: 25,000 MW</a:t>
            </a:r>
          </a:p>
          <a:p>
            <a:pPr marL="0" indent="0" algn="just">
              <a:buNone/>
            </a:pPr>
            <a:r>
              <a:rPr lang="en-US" b="1" dirty="0">
                <a:latin typeface="Calibri" panose="020F0502020204030204" pitchFamily="34" charset="0"/>
              </a:rPr>
              <a:t>Installed Capacity: 4506.95 MW (As on 30.10.2018)</a:t>
            </a:r>
          </a:p>
          <a:p>
            <a:pPr marL="0" indent="0" algn="just">
              <a:buNone/>
            </a:pPr>
            <a:endParaRPr lang="en-US" dirty="0">
              <a:latin typeface="Calibri" panose="020F0502020204030204" pitchFamily="34" charset="0"/>
            </a:endParaRPr>
          </a:p>
        </p:txBody>
      </p:sp>
      <p:graphicFrame>
        <p:nvGraphicFramePr>
          <p:cNvPr id="4" name="Table 3"/>
          <p:cNvGraphicFramePr>
            <a:graphicFrameLocks noGrp="1"/>
          </p:cNvGraphicFramePr>
          <p:nvPr/>
        </p:nvGraphicFramePr>
        <p:xfrm>
          <a:off x="381000" y="3733800"/>
          <a:ext cx="8458200" cy="1854200"/>
        </p:xfrm>
        <a:graphic>
          <a:graphicData uri="http://schemas.openxmlformats.org/drawingml/2006/table">
            <a:tbl>
              <a:tblPr firstRow="1" bandRow="1">
                <a:tableStyleId>{21E4AEA4-8DFA-4A89-87EB-49C32662AFE0}</a:tableStyleId>
              </a:tblPr>
              <a:tblGrid>
                <a:gridCol w="1601958">
                  <a:extLst>
                    <a:ext uri="{9D8B030D-6E8A-4147-A177-3AD203B41FA5}">
                      <a16:colId xmlns:a16="http://schemas.microsoft.com/office/drawing/2014/main" val="20000"/>
                    </a:ext>
                  </a:extLst>
                </a:gridCol>
                <a:gridCol w="3584815">
                  <a:extLst>
                    <a:ext uri="{9D8B030D-6E8A-4147-A177-3AD203B41FA5}">
                      <a16:colId xmlns:a16="http://schemas.microsoft.com/office/drawing/2014/main" val="20001"/>
                    </a:ext>
                  </a:extLst>
                </a:gridCol>
                <a:gridCol w="3271427">
                  <a:extLst>
                    <a:ext uri="{9D8B030D-6E8A-4147-A177-3AD203B41FA5}">
                      <a16:colId xmlns:a16="http://schemas.microsoft.com/office/drawing/2014/main" val="20002"/>
                    </a:ext>
                  </a:extLst>
                </a:gridCol>
              </a:tblGrid>
              <a:tr h="370840">
                <a:tc>
                  <a:txBody>
                    <a:bodyPr/>
                    <a:lstStyle/>
                    <a:p>
                      <a:r>
                        <a:rPr lang="en-US" dirty="0"/>
                        <a:t>Type</a:t>
                      </a:r>
                    </a:p>
                  </a:txBody>
                  <a:tcPr/>
                </a:tc>
                <a:tc>
                  <a:txBody>
                    <a:bodyPr/>
                    <a:lstStyle/>
                    <a:p>
                      <a:r>
                        <a:rPr lang="en-US" dirty="0"/>
                        <a:t>Use</a:t>
                      </a:r>
                    </a:p>
                  </a:txBody>
                  <a:tcPr/>
                </a:tc>
                <a:tc>
                  <a:txBody>
                    <a:bodyPr/>
                    <a:lstStyle/>
                    <a:p>
                      <a:r>
                        <a:rPr lang="en-US" dirty="0"/>
                        <a:t>Capacity (kW)</a:t>
                      </a:r>
                    </a:p>
                  </a:txBody>
                  <a:tcPr/>
                </a:tc>
                <a:extLst>
                  <a:ext uri="{0D108BD9-81ED-4DB2-BD59-A6C34878D82A}">
                    <a16:rowId xmlns:a16="http://schemas.microsoft.com/office/drawing/2014/main" val="10000"/>
                  </a:ext>
                </a:extLst>
              </a:tr>
              <a:tr h="370840">
                <a:tc>
                  <a:txBody>
                    <a:bodyPr/>
                    <a:lstStyle/>
                    <a:p>
                      <a:r>
                        <a:rPr lang="en-US" dirty="0"/>
                        <a:t>Water Mills</a:t>
                      </a:r>
                    </a:p>
                  </a:txBody>
                  <a:tcPr/>
                </a:tc>
                <a:tc>
                  <a:txBody>
                    <a:bodyPr/>
                    <a:lstStyle/>
                    <a:p>
                      <a:r>
                        <a:rPr lang="en-US" dirty="0"/>
                        <a:t>For</a:t>
                      </a:r>
                      <a:r>
                        <a:rPr lang="en-US" baseline="0" dirty="0"/>
                        <a:t> local use</a:t>
                      </a:r>
                      <a:endParaRPr lang="en-US" dirty="0"/>
                    </a:p>
                  </a:txBody>
                  <a:tcPr/>
                </a:tc>
                <a:tc>
                  <a:txBody>
                    <a:bodyPr/>
                    <a:lstStyle/>
                    <a:p>
                      <a:r>
                        <a:rPr lang="en-US" dirty="0"/>
                        <a:t>Up to 5</a:t>
                      </a:r>
                    </a:p>
                  </a:txBody>
                  <a:tcPr/>
                </a:tc>
                <a:extLst>
                  <a:ext uri="{0D108BD9-81ED-4DB2-BD59-A6C34878D82A}">
                    <a16:rowId xmlns:a16="http://schemas.microsoft.com/office/drawing/2014/main" val="10001"/>
                  </a:ext>
                </a:extLst>
              </a:tr>
              <a:tr h="370840">
                <a:tc>
                  <a:txBody>
                    <a:bodyPr/>
                    <a:lstStyle/>
                    <a:p>
                      <a:r>
                        <a:rPr lang="en-US" dirty="0"/>
                        <a:t>Micro</a:t>
                      </a:r>
                    </a:p>
                  </a:txBody>
                  <a:tcPr/>
                </a:tc>
                <a:tc>
                  <a:txBody>
                    <a:bodyPr/>
                    <a:lstStyle/>
                    <a:p>
                      <a:r>
                        <a:rPr lang="en-US" dirty="0"/>
                        <a:t>Village Electrification </a:t>
                      </a:r>
                    </a:p>
                  </a:txBody>
                  <a:tcPr/>
                </a:tc>
                <a:tc>
                  <a:txBody>
                    <a:bodyPr/>
                    <a:lstStyle/>
                    <a:p>
                      <a:r>
                        <a:rPr lang="en-US" dirty="0"/>
                        <a:t>Up to</a:t>
                      </a:r>
                      <a:r>
                        <a:rPr lang="en-US" baseline="0" dirty="0"/>
                        <a:t> 100</a:t>
                      </a:r>
                      <a:endParaRPr lang="en-US" dirty="0"/>
                    </a:p>
                  </a:txBody>
                  <a:tcPr/>
                </a:tc>
                <a:extLst>
                  <a:ext uri="{0D108BD9-81ED-4DB2-BD59-A6C34878D82A}">
                    <a16:rowId xmlns:a16="http://schemas.microsoft.com/office/drawing/2014/main" val="10002"/>
                  </a:ext>
                </a:extLst>
              </a:tr>
              <a:tr h="370840">
                <a:tc>
                  <a:txBody>
                    <a:bodyPr/>
                    <a:lstStyle/>
                    <a:p>
                      <a:r>
                        <a:rPr lang="en-US" dirty="0"/>
                        <a:t>Mini</a:t>
                      </a:r>
                    </a:p>
                  </a:txBody>
                  <a:tcPr/>
                </a:tc>
                <a:tc>
                  <a:txBody>
                    <a:bodyPr/>
                    <a:lstStyle/>
                    <a:p>
                      <a:r>
                        <a:rPr lang="en-US" dirty="0"/>
                        <a:t>Village Electrification &amp; Grid</a:t>
                      </a:r>
                    </a:p>
                  </a:txBody>
                  <a:tcPr/>
                </a:tc>
                <a:tc>
                  <a:txBody>
                    <a:bodyPr/>
                    <a:lstStyle/>
                    <a:p>
                      <a:r>
                        <a:rPr lang="en-US" dirty="0"/>
                        <a:t>101</a:t>
                      </a:r>
                      <a:r>
                        <a:rPr lang="en-US" baseline="0" dirty="0"/>
                        <a:t> to 2000</a:t>
                      </a:r>
                      <a:endParaRPr lang="en-US" dirty="0"/>
                    </a:p>
                  </a:txBody>
                  <a:tcPr/>
                </a:tc>
                <a:extLst>
                  <a:ext uri="{0D108BD9-81ED-4DB2-BD59-A6C34878D82A}">
                    <a16:rowId xmlns:a16="http://schemas.microsoft.com/office/drawing/2014/main" val="10003"/>
                  </a:ext>
                </a:extLst>
              </a:tr>
              <a:tr h="370840">
                <a:tc>
                  <a:txBody>
                    <a:bodyPr/>
                    <a:lstStyle/>
                    <a:p>
                      <a:r>
                        <a:rPr lang="en-US" dirty="0"/>
                        <a:t>Small </a:t>
                      </a:r>
                    </a:p>
                  </a:txBody>
                  <a:tcPr/>
                </a:tc>
                <a:tc>
                  <a:txBody>
                    <a:bodyPr/>
                    <a:lstStyle/>
                    <a:p>
                      <a:r>
                        <a:rPr lang="en-US" dirty="0"/>
                        <a:t>Grid</a:t>
                      </a:r>
                    </a:p>
                  </a:txBody>
                  <a:tcPr/>
                </a:tc>
                <a:tc>
                  <a:txBody>
                    <a:bodyPr/>
                    <a:lstStyle/>
                    <a:p>
                      <a:r>
                        <a:rPr lang="en-US" dirty="0"/>
                        <a:t>2001 to 25000</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532231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Calibri" panose="020F0502020204030204" pitchFamily="34" charset="0"/>
              </a:rPr>
              <a:t>Renewable Energy Programmes in INDIA</a:t>
            </a:r>
          </a:p>
        </p:txBody>
      </p:sp>
      <p:sp>
        <p:nvSpPr>
          <p:cNvPr id="3" name="Content Placeholder 2"/>
          <p:cNvSpPr>
            <a:spLocks noGrp="1"/>
          </p:cNvSpPr>
          <p:nvPr>
            <p:ph idx="1"/>
          </p:nvPr>
        </p:nvSpPr>
        <p:spPr>
          <a:xfrm>
            <a:off x="304800" y="1371600"/>
            <a:ext cx="8686800" cy="5105400"/>
          </a:xfrm>
        </p:spPr>
        <p:txBody>
          <a:bodyPr/>
          <a:lstStyle/>
          <a:p>
            <a:pPr lvl="1"/>
            <a:r>
              <a:rPr lang="en-US" sz="2400" b="1" dirty="0">
                <a:latin typeface="Calibri" panose="020F0502020204030204" pitchFamily="34" charset="0"/>
              </a:rPr>
              <a:t>Grid Interactive and Distributed renewable power</a:t>
            </a:r>
          </a:p>
          <a:p>
            <a:pPr lvl="2"/>
            <a:r>
              <a:rPr lang="en-US" sz="2400" b="1" dirty="0">
                <a:latin typeface="Calibri" panose="020F0502020204030204" pitchFamily="34" charset="0"/>
              </a:rPr>
              <a:t>Grid-Interactive</a:t>
            </a:r>
            <a:r>
              <a:rPr lang="en-US" sz="2400" dirty="0">
                <a:latin typeface="Calibri" panose="020F0502020204030204" pitchFamily="34" charset="0"/>
              </a:rPr>
              <a:t> </a:t>
            </a:r>
            <a:r>
              <a:rPr lang="en-US" sz="2000" dirty="0">
                <a:latin typeface="Calibri" panose="020F0502020204030204" pitchFamily="34" charset="0"/>
              </a:rPr>
              <a:t>(wind power, small hydro, biomass, urban &amp; industrial waste to energy and solar power)</a:t>
            </a:r>
          </a:p>
          <a:p>
            <a:pPr lvl="2"/>
            <a:r>
              <a:rPr lang="en-US" sz="2400" b="1" dirty="0">
                <a:latin typeface="Calibri" panose="020F0502020204030204" pitchFamily="34" charset="0"/>
              </a:rPr>
              <a:t>Off-grid power system </a:t>
            </a:r>
            <a:r>
              <a:rPr lang="en-US" sz="2000" dirty="0">
                <a:latin typeface="Calibri" panose="020F0502020204030204" pitchFamily="34" charset="0"/>
              </a:rPr>
              <a:t>(small wind energy, Hybrid systems, Small hydro, Solar PV etc.)</a:t>
            </a:r>
            <a:endParaRPr lang="en-US" sz="2400" dirty="0">
              <a:latin typeface="Calibri" panose="020F0502020204030204" pitchFamily="34" charset="0"/>
            </a:endParaRPr>
          </a:p>
          <a:p>
            <a:pPr lvl="1"/>
            <a:r>
              <a:rPr lang="en-US" sz="2400" b="1" dirty="0">
                <a:latin typeface="Calibri" panose="020F0502020204030204" pitchFamily="34" charset="0"/>
              </a:rPr>
              <a:t>Rural &amp; Decentralized Renewable power </a:t>
            </a:r>
            <a:r>
              <a:rPr lang="en-US" dirty="0">
                <a:latin typeface="Calibri" panose="020F0502020204030204" pitchFamily="34" charset="0"/>
              </a:rPr>
              <a:t>(such as family type biogas plants, Home lighting system, solar photovoltaic (SPV)/thermal program, wind pumps) </a:t>
            </a:r>
            <a:endParaRPr lang="en-US" sz="2400" dirty="0">
              <a:latin typeface="Calibri" panose="020F0502020204030204" pitchFamily="34" charset="0"/>
            </a:endParaRPr>
          </a:p>
          <a:p>
            <a:pPr lvl="1"/>
            <a:r>
              <a:rPr lang="en-US" sz="2400" b="1" dirty="0">
                <a:latin typeface="Calibri" panose="020F0502020204030204" pitchFamily="34" charset="0"/>
              </a:rPr>
              <a:t>Renewable Energy for Urban, Industrial &amp; Commercial applications</a:t>
            </a:r>
          </a:p>
          <a:p>
            <a:pPr lvl="1"/>
            <a:r>
              <a:rPr lang="en-US" sz="2400" b="1" dirty="0">
                <a:latin typeface="Calibri" panose="020F0502020204030204" pitchFamily="34" charset="0"/>
              </a:rPr>
              <a:t>Research and Development in Renewables</a:t>
            </a:r>
          </a:p>
          <a:p>
            <a:pPr lvl="1"/>
            <a:r>
              <a:rPr lang="en-US" sz="2400" b="1" dirty="0">
                <a:latin typeface="Calibri" panose="020F0502020204030204" pitchFamily="34" charset="0"/>
              </a:rPr>
              <a:t>Other Programs </a:t>
            </a:r>
            <a:r>
              <a:rPr lang="en-US" dirty="0">
                <a:latin typeface="Calibri" panose="020F0502020204030204" pitchFamily="34" charset="0"/>
              </a:rPr>
              <a:t>(such as Energy Parks, Akshay </a:t>
            </a:r>
            <a:r>
              <a:rPr lang="en-US" dirty="0" err="1">
                <a:latin typeface="Calibri" panose="020F0502020204030204" pitchFamily="34" charset="0"/>
              </a:rPr>
              <a:t>Urja</a:t>
            </a:r>
            <a:r>
              <a:rPr lang="en-US" dirty="0">
                <a:latin typeface="Calibri" panose="020F0502020204030204" pitchFamily="34" charset="0"/>
              </a:rPr>
              <a:t> shops and Hybrid Vehicles) </a:t>
            </a:r>
          </a:p>
        </p:txBody>
      </p:sp>
    </p:spTree>
    <p:extLst>
      <p:ext uri="{BB962C8B-B14F-4D97-AF65-F5344CB8AC3E}">
        <p14:creationId xmlns:p14="http://schemas.microsoft.com/office/powerpoint/2010/main" val="7637733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Calibri" panose="020F0502020204030204" pitchFamily="34" charset="0"/>
              </a:rPr>
              <a:t>Green Energy Corridor</a:t>
            </a:r>
            <a:endParaRPr lang="en-US" sz="2800" b="1" dirty="0"/>
          </a:p>
        </p:txBody>
      </p:sp>
      <p:sp>
        <p:nvSpPr>
          <p:cNvPr id="3" name="Content Placeholder 2"/>
          <p:cNvSpPr>
            <a:spLocks noGrp="1"/>
          </p:cNvSpPr>
          <p:nvPr>
            <p:ph idx="1"/>
          </p:nvPr>
        </p:nvSpPr>
        <p:spPr>
          <a:xfrm>
            <a:off x="304800" y="1447800"/>
            <a:ext cx="8382000" cy="4876800"/>
          </a:xfrm>
        </p:spPr>
        <p:txBody>
          <a:bodyPr/>
          <a:lstStyle/>
          <a:p>
            <a:pPr algn="just"/>
            <a:r>
              <a:rPr lang="en-US" dirty="0">
                <a:latin typeface="Calibri" panose="020F0502020204030204" pitchFamily="34" charset="0"/>
              </a:rPr>
              <a:t>Intra-State Transmission System is being </a:t>
            </a:r>
            <a:r>
              <a:rPr lang="en-US" b="1" dirty="0">
                <a:latin typeface="Calibri" panose="020F0502020204030204" pitchFamily="34" charset="0"/>
              </a:rPr>
              <a:t>implemented by eight renewable rich States</a:t>
            </a:r>
            <a:r>
              <a:rPr lang="en-US" dirty="0">
                <a:latin typeface="Calibri" panose="020F0502020204030204" pitchFamily="34" charset="0"/>
              </a:rPr>
              <a:t> (Tamil Nadu, Rajasthan, Karnataka, Andhra Pradesh, Maharashtra, Gujarat, Himachal Pradesh and Madhya Pradesh) with </a:t>
            </a:r>
            <a:r>
              <a:rPr lang="en-US" b="1" dirty="0">
                <a:latin typeface="Calibri" panose="020F0502020204030204" pitchFamily="34" charset="0"/>
              </a:rPr>
              <a:t>total project cost of Rs. 10141 </a:t>
            </a:r>
            <a:r>
              <a:rPr lang="en-US" b="1" dirty="0" err="1">
                <a:latin typeface="Calibri" panose="020F0502020204030204" pitchFamily="34" charset="0"/>
              </a:rPr>
              <a:t>crores</a:t>
            </a:r>
            <a:r>
              <a:rPr lang="en-US" dirty="0">
                <a:latin typeface="Calibri" panose="020F0502020204030204" pitchFamily="34" charset="0"/>
              </a:rPr>
              <a:t>, with funding mechanism consisting of 20% State Equity, 40% Government of India Grant (total 4056.67 </a:t>
            </a:r>
            <a:r>
              <a:rPr lang="en-US" dirty="0" err="1">
                <a:latin typeface="Calibri" panose="020F0502020204030204" pitchFamily="34" charset="0"/>
              </a:rPr>
              <a:t>crores</a:t>
            </a:r>
            <a:r>
              <a:rPr lang="en-US" dirty="0">
                <a:latin typeface="Calibri" panose="020F0502020204030204" pitchFamily="34" charset="0"/>
              </a:rPr>
              <a:t>) and 40% </a:t>
            </a:r>
            <a:r>
              <a:rPr lang="en-US" dirty="0" err="1">
                <a:latin typeface="Calibri" panose="020F0502020204030204" pitchFamily="34" charset="0"/>
              </a:rPr>
              <a:t>KfW</a:t>
            </a:r>
            <a:r>
              <a:rPr lang="en-US" dirty="0">
                <a:latin typeface="Calibri" panose="020F0502020204030204" pitchFamily="34" charset="0"/>
              </a:rPr>
              <a:t> loan (500 million EUR). </a:t>
            </a:r>
          </a:p>
          <a:p>
            <a:pPr algn="just"/>
            <a:r>
              <a:rPr lang="en-US" dirty="0">
                <a:latin typeface="Calibri" panose="020F0502020204030204" pitchFamily="34" charset="0"/>
              </a:rPr>
              <a:t>The project includes about approx. 9400 </a:t>
            </a:r>
            <a:r>
              <a:rPr lang="en-US" dirty="0" err="1">
                <a:latin typeface="Calibri" panose="020F0502020204030204" pitchFamily="34" charset="0"/>
              </a:rPr>
              <a:t>ckm</a:t>
            </a:r>
            <a:r>
              <a:rPr lang="en-US" dirty="0">
                <a:latin typeface="Calibri" panose="020F0502020204030204" pitchFamily="34" charset="0"/>
              </a:rPr>
              <a:t> transmission lines and Substations of total capacity of approx. 19000 MVA to be completed by March 2020. </a:t>
            </a:r>
          </a:p>
          <a:p>
            <a:pPr algn="just"/>
            <a:r>
              <a:rPr lang="en-US" dirty="0">
                <a:latin typeface="Calibri" panose="020F0502020204030204" pitchFamily="34" charset="0"/>
              </a:rPr>
              <a:t>The purpose is to evacuate approx. 20,000 MW of large scale renewable power and improvement of the grid in the implementing States.</a:t>
            </a:r>
          </a:p>
          <a:p>
            <a:pPr algn="just"/>
            <a:r>
              <a:rPr lang="en-US" b="1" dirty="0">
                <a:latin typeface="Calibri" panose="020F0502020204030204" pitchFamily="34" charset="0"/>
              </a:rPr>
              <a:t>Projects worth Rs. 6766 </a:t>
            </a:r>
            <a:r>
              <a:rPr lang="en-US" b="1" dirty="0" err="1">
                <a:latin typeface="Calibri" panose="020F0502020204030204" pitchFamily="34" charset="0"/>
              </a:rPr>
              <a:t>crore</a:t>
            </a:r>
            <a:r>
              <a:rPr lang="en-US" b="1" dirty="0">
                <a:latin typeface="Calibri" panose="020F0502020204030204" pitchFamily="34" charset="0"/>
              </a:rPr>
              <a:t> have been awarded</a:t>
            </a:r>
            <a:r>
              <a:rPr lang="en-US" dirty="0">
                <a:latin typeface="Calibri" panose="020F0502020204030204" pitchFamily="34" charset="0"/>
              </a:rPr>
              <a:t> and approx. Rs. 1400 </a:t>
            </a:r>
            <a:r>
              <a:rPr lang="en-US" dirty="0" err="1">
                <a:latin typeface="Calibri" panose="020F0502020204030204" pitchFamily="34" charset="0"/>
              </a:rPr>
              <a:t>crores</a:t>
            </a:r>
            <a:r>
              <a:rPr lang="en-US" dirty="0">
                <a:latin typeface="Calibri" panose="020F0502020204030204" pitchFamily="34" charset="0"/>
              </a:rPr>
              <a:t> have been disbursed to the States from the Government of India share.</a:t>
            </a:r>
            <a:r>
              <a:rPr lang="en-US" b="1" dirty="0">
                <a:latin typeface="Calibri" panose="020F0502020204030204" pitchFamily="34" charset="0"/>
              </a:rPr>
              <a:t> </a:t>
            </a:r>
            <a:endParaRPr lang="en-US" dirty="0">
              <a:latin typeface="Calibri" panose="020F0502020204030204" pitchFamily="34" charset="0"/>
            </a:endParaRPr>
          </a:p>
          <a:p>
            <a:pPr algn="just"/>
            <a:endParaRPr lang="en-US" dirty="0">
              <a:latin typeface="Calibri" panose="020F0502020204030204" pitchFamily="34" charset="0"/>
            </a:endParaRPr>
          </a:p>
        </p:txBody>
      </p:sp>
    </p:spTree>
    <p:extLst>
      <p:ext uri="{BB962C8B-B14F-4D97-AF65-F5344CB8AC3E}">
        <p14:creationId xmlns:p14="http://schemas.microsoft.com/office/powerpoint/2010/main" val="10604588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Calibri" panose="020F0502020204030204" pitchFamily="34" charset="0"/>
              </a:rPr>
              <a:t>Wind – Solar Hybrid Policy</a:t>
            </a:r>
            <a:endParaRPr lang="en-US" sz="2800" b="1" dirty="0"/>
          </a:p>
        </p:txBody>
      </p:sp>
      <p:sp>
        <p:nvSpPr>
          <p:cNvPr id="3" name="Content Placeholder 2"/>
          <p:cNvSpPr>
            <a:spLocks noGrp="1"/>
          </p:cNvSpPr>
          <p:nvPr>
            <p:ph idx="1"/>
          </p:nvPr>
        </p:nvSpPr>
        <p:spPr/>
        <p:txBody>
          <a:bodyPr/>
          <a:lstStyle/>
          <a:p>
            <a:pPr marL="0" indent="0" algn="just">
              <a:buNone/>
            </a:pPr>
            <a:r>
              <a:rPr lang="en-US" sz="2400" b="1" dirty="0">
                <a:latin typeface="Calibri" panose="020F0502020204030204" pitchFamily="34" charset="0"/>
              </a:rPr>
              <a:t>Objectives</a:t>
            </a:r>
          </a:p>
          <a:p>
            <a:pPr lvl="1" algn="just"/>
            <a:r>
              <a:rPr lang="en-US" sz="2400" dirty="0">
                <a:latin typeface="Calibri" panose="020F0502020204030204" pitchFamily="34" charset="0"/>
              </a:rPr>
              <a:t>To provide a framework for promotion of large grid connected wind-solar PV system for optimal and efficient utilization of transmission infrastructure and lad reducing the variability in renewable power generation and achieving grid stability </a:t>
            </a:r>
          </a:p>
          <a:p>
            <a:pPr lvl="1" algn="just"/>
            <a:r>
              <a:rPr lang="en-US" sz="2400" dirty="0">
                <a:latin typeface="Calibri" panose="020F0502020204030204" pitchFamily="34" charset="0"/>
              </a:rPr>
              <a:t>To encourage new technologies, methods and way-outs involving combined operation of wind and solar PV plants</a:t>
            </a:r>
          </a:p>
          <a:p>
            <a:pPr lvl="1" algn="just"/>
            <a:r>
              <a:rPr lang="en-US" sz="2400" dirty="0">
                <a:latin typeface="Calibri" panose="020F0502020204030204" pitchFamily="34" charset="0"/>
              </a:rPr>
              <a:t>To reach the wind-solar hybrid capacity of 10 GW by 2022</a:t>
            </a:r>
          </a:p>
        </p:txBody>
      </p:sp>
    </p:spTree>
    <p:extLst>
      <p:ext uri="{BB962C8B-B14F-4D97-AF65-F5344CB8AC3E}">
        <p14:creationId xmlns:p14="http://schemas.microsoft.com/office/powerpoint/2010/main" val="158706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Calibri" panose="020F0502020204030204" pitchFamily="34" charset="0"/>
              </a:rPr>
              <a:t>Other Initiatives</a:t>
            </a:r>
            <a:endParaRPr lang="en-US" sz="2800" dirty="0"/>
          </a:p>
        </p:txBody>
      </p:sp>
      <p:sp>
        <p:nvSpPr>
          <p:cNvPr id="3" name="Content Placeholder 2"/>
          <p:cNvSpPr>
            <a:spLocks noGrp="1"/>
          </p:cNvSpPr>
          <p:nvPr>
            <p:ph idx="1"/>
          </p:nvPr>
        </p:nvSpPr>
        <p:spPr>
          <a:xfrm>
            <a:off x="304800" y="1447800"/>
            <a:ext cx="8458200" cy="4876800"/>
          </a:xfrm>
        </p:spPr>
        <p:txBody>
          <a:bodyPr/>
          <a:lstStyle/>
          <a:p>
            <a:pPr algn="just"/>
            <a:r>
              <a:rPr lang="en-US" dirty="0">
                <a:latin typeface="Calibri" panose="020F0502020204030204" pitchFamily="34" charset="0"/>
              </a:rPr>
              <a:t>India is taking a leading role in the International Renewable Community and was a leading country along with France in formation of </a:t>
            </a:r>
            <a:r>
              <a:rPr lang="en-US" b="1" dirty="0">
                <a:latin typeface="Calibri" panose="020F0502020204030204" pitchFamily="34" charset="0"/>
              </a:rPr>
              <a:t>International Solar Alliance (ISA)</a:t>
            </a:r>
            <a:r>
              <a:rPr lang="en-US" dirty="0">
                <a:latin typeface="Calibri" panose="020F0502020204030204" pitchFamily="34" charset="0"/>
              </a:rPr>
              <a:t>, an international body of 121 countries lying between Tropic of Cancer and Tropic of Capricorn.  47 countries have signed the Framework Agreement and 18 countries have ratified it within 1 year of opening of Framework for signature.  Accordingly, ISA became a </a:t>
            </a:r>
            <a:r>
              <a:rPr lang="en-US" b="1" dirty="0">
                <a:latin typeface="Calibri" panose="020F0502020204030204" pitchFamily="34" charset="0"/>
              </a:rPr>
              <a:t>legal entity on 6.12.2017, with its headquarters in India.</a:t>
            </a:r>
            <a:endParaRPr lang="en-US" dirty="0">
              <a:latin typeface="Calibri" panose="020F0502020204030204" pitchFamily="34" charset="0"/>
            </a:endParaRPr>
          </a:p>
          <a:p>
            <a:pPr algn="just"/>
            <a:r>
              <a:rPr lang="en-US" b="1" dirty="0">
                <a:latin typeface="Calibri" panose="020F0502020204030204" pitchFamily="34" charset="0"/>
              </a:rPr>
              <a:t>Bank loans up to a limit of Rs.15 </a:t>
            </a:r>
            <a:r>
              <a:rPr lang="en-US" b="1" dirty="0" err="1">
                <a:latin typeface="Calibri" panose="020F0502020204030204" pitchFamily="34" charset="0"/>
              </a:rPr>
              <a:t>crores</a:t>
            </a:r>
            <a:r>
              <a:rPr lang="en-US" dirty="0">
                <a:latin typeface="Calibri" panose="020F0502020204030204" pitchFamily="34" charset="0"/>
              </a:rPr>
              <a:t> will be given to borrowers for purposes like solar based power generators, biomass based power generators, wind power systems, micro-hydel plants and for renewable energy based public utilities viz. Street lighting systems, and remote village electrification. For individual households, the loan limit will be </a:t>
            </a:r>
            <a:r>
              <a:rPr lang="en-US" b="1" dirty="0">
                <a:latin typeface="Calibri" panose="020F0502020204030204" pitchFamily="34" charset="0"/>
              </a:rPr>
              <a:t>Rs.10 lakh per borrower</a:t>
            </a:r>
            <a:r>
              <a:rPr lang="en-US" dirty="0">
                <a:latin typeface="Calibri" panose="020F0502020204030204" pitchFamily="34" charset="0"/>
              </a:rPr>
              <a:t>. </a:t>
            </a:r>
          </a:p>
          <a:p>
            <a:pPr algn="just"/>
            <a:endParaRPr lang="en-US" dirty="0">
              <a:latin typeface="Calibri" panose="020F0502020204030204" pitchFamily="34" charset="0"/>
            </a:endParaRPr>
          </a:p>
        </p:txBody>
      </p:sp>
    </p:spTree>
    <p:extLst>
      <p:ext uri="{BB962C8B-B14F-4D97-AF65-F5344CB8AC3E}">
        <p14:creationId xmlns:p14="http://schemas.microsoft.com/office/powerpoint/2010/main" val="22223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Calibri" panose="020F0502020204030204" pitchFamily="34" charset="0"/>
              </a:rPr>
              <a:t>Other Initiatives . . . </a:t>
            </a:r>
            <a:endParaRPr lang="en-US" sz="2800" dirty="0"/>
          </a:p>
        </p:txBody>
      </p:sp>
      <p:sp>
        <p:nvSpPr>
          <p:cNvPr id="3" name="Content Placeholder 2"/>
          <p:cNvSpPr>
            <a:spLocks noGrp="1"/>
          </p:cNvSpPr>
          <p:nvPr>
            <p:ph idx="1"/>
          </p:nvPr>
        </p:nvSpPr>
        <p:spPr/>
        <p:txBody>
          <a:bodyPr/>
          <a:lstStyle/>
          <a:p>
            <a:pPr algn="just"/>
            <a:r>
              <a:rPr lang="en-US" b="1" dirty="0">
                <a:latin typeface="Calibri" panose="020F0502020204030204" pitchFamily="34" charset="0"/>
              </a:rPr>
              <a:t>Foreign Direct Investment (FDI) up to 100% is permitted under the automatic route for renewable energy generation and distribution projects</a:t>
            </a:r>
            <a:r>
              <a:rPr lang="en-US" dirty="0">
                <a:latin typeface="Calibri" panose="020F0502020204030204" pitchFamily="34" charset="0"/>
              </a:rPr>
              <a:t> subject to provisions of The Electricity Act, 2003.</a:t>
            </a:r>
          </a:p>
          <a:p>
            <a:pPr algn="just"/>
            <a:r>
              <a:rPr lang="en-US" dirty="0">
                <a:latin typeface="Calibri" panose="020F0502020204030204" pitchFamily="34" charset="0"/>
              </a:rPr>
              <a:t>In order to achieve the targets, various initiatives have been taken by the Government which include:</a:t>
            </a:r>
          </a:p>
          <a:p>
            <a:pPr lvl="1" algn="just"/>
            <a:r>
              <a:rPr lang="en-US" dirty="0">
                <a:latin typeface="Calibri" panose="020F0502020204030204" pitchFamily="34" charset="0"/>
              </a:rPr>
              <a:t>Announced a </a:t>
            </a:r>
            <a:r>
              <a:rPr lang="en-US" b="1" dirty="0">
                <a:latin typeface="Calibri" panose="020F0502020204030204" pitchFamily="34" charset="0"/>
              </a:rPr>
              <a:t>cumulative target of 175 GW</a:t>
            </a:r>
            <a:r>
              <a:rPr lang="en-US" dirty="0">
                <a:latin typeface="Calibri" panose="020F0502020204030204" pitchFamily="34" charset="0"/>
              </a:rPr>
              <a:t> renewable energy based electric installed capacity of 100 GW solar power installed capacity;</a:t>
            </a:r>
          </a:p>
          <a:p>
            <a:pPr lvl="1" algn="just"/>
            <a:r>
              <a:rPr lang="en-US" b="1" dirty="0">
                <a:latin typeface="Calibri" panose="020F0502020204030204" pitchFamily="34" charset="0"/>
              </a:rPr>
              <a:t>Issued guidelines</a:t>
            </a:r>
            <a:r>
              <a:rPr lang="en-US" dirty="0">
                <a:latin typeface="Calibri" panose="020F0502020204030204" pitchFamily="34" charset="0"/>
              </a:rPr>
              <a:t> for procurement of solar and wind power through tariff based competitive bidding process</a:t>
            </a:r>
          </a:p>
          <a:p>
            <a:pPr lvl="1" algn="just"/>
            <a:r>
              <a:rPr lang="en-US" b="1" dirty="0">
                <a:latin typeface="Calibri" panose="020F0502020204030204" pitchFamily="34" charset="0"/>
              </a:rPr>
              <a:t>Declared Renewable Purchase Obligation (RPO) </a:t>
            </a:r>
            <a:r>
              <a:rPr lang="en-US" dirty="0">
                <a:latin typeface="Calibri" panose="020F0502020204030204" pitchFamily="34" charset="0"/>
              </a:rPr>
              <a:t>up to the year 2018-19</a:t>
            </a:r>
          </a:p>
          <a:p>
            <a:pPr lvl="1" algn="just"/>
            <a:r>
              <a:rPr lang="en-US" dirty="0">
                <a:latin typeface="Calibri" panose="020F0502020204030204" pitchFamily="34" charset="0"/>
              </a:rPr>
              <a:t>Declare Renewable Generation Obligation on </a:t>
            </a:r>
            <a:r>
              <a:rPr lang="en-US" b="1" dirty="0">
                <a:latin typeface="Calibri" panose="020F0502020204030204" pitchFamily="34" charset="0"/>
              </a:rPr>
              <a:t>new coal/lignite based thermal plants</a:t>
            </a:r>
            <a:endParaRPr lang="en-US" dirty="0">
              <a:latin typeface="Calibri" panose="020F0502020204030204" pitchFamily="34" charset="0"/>
            </a:endParaRPr>
          </a:p>
          <a:p>
            <a:pPr lvl="1" algn="just"/>
            <a:r>
              <a:rPr lang="en-US" dirty="0">
                <a:latin typeface="Calibri" panose="020F0502020204030204" pitchFamily="34" charset="0"/>
              </a:rPr>
              <a:t>Notified </a:t>
            </a:r>
            <a:r>
              <a:rPr lang="en-US" b="1" dirty="0">
                <a:latin typeface="Calibri" panose="020F0502020204030204" pitchFamily="34" charset="0"/>
              </a:rPr>
              <a:t>National Offshore Wind Energy Policy</a:t>
            </a:r>
            <a:endParaRPr lang="en-US" dirty="0">
              <a:latin typeface="Calibri" panose="020F0502020204030204" pitchFamily="34" charset="0"/>
            </a:endParaRPr>
          </a:p>
          <a:p>
            <a:endParaRPr lang="en-US" dirty="0"/>
          </a:p>
        </p:txBody>
      </p:sp>
    </p:spTree>
    <p:extLst>
      <p:ext uri="{BB962C8B-B14F-4D97-AF65-F5344CB8AC3E}">
        <p14:creationId xmlns:p14="http://schemas.microsoft.com/office/powerpoint/2010/main" val="37304985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Calibri" panose="020F0502020204030204" pitchFamily="34" charset="0"/>
              </a:rPr>
              <a:t>Other Initiatives . . . </a:t>
            </a:r>
            <a:endParaRPr lang="en-US" sz="2800" dirty="0"/>
          </a:p>
        </p:txBody>
      </p:sp>
      <p:sp>
        <p:nvSpPr>
          <p:cNvPr id="3" name="Content Placeholder 2"/>
          <p:cNvSpPr>
            <a:spLocks noGrp="1"/>
          </p:cNvSpPr>
          <p:nvPr>
            <p:ph idx="1"/>
          </p:nvPr>
        </p:nvSpPr>
        <p:spPr/>
        <p:txBody>
          <a:bodyPr/>
          <a:lstStyle/>
          <a:p>
            <a:pPr lvl="1" algn="just"/>
            <a:r>
              <a:rPr lang="en-US" dirty="0">
                <a:latin typeface="Calibri" panose="020F0502020204030204" pitchFamily="34" charset="0"/>
              </a:rPr>
              <a:t>Notified policy for </a:t>
            </a:r>
            <a:r>
              <a:rPr lang="en-US" b="1" dirty="0">
                <a:latin typeface="Calibri" panose="020F0502020204030204" pitchFamily="34" charset="0"/>
              </a:rPr>
              <a:t>Repowering of Wind Power Projects</a:t>
            </a:r>
            <a:r>
              <a:rPr lang="en-US" dirty="0">
                <a:latin typeface="Calibri" panose="020F0502020204030204" pitchFamily="34" charset="0"/>
              </a:rPr>
              <a:t>;</a:t>
            </a:r>
          </a:p>
          <a:p>
            <a:pPr lvl="1" algn="just"/>
            <a:r>
              <a:rPr lang="en-US" dirty="0">
                <a:latin typeface="Calibri" panose="020F0502020204030204" pitchFamily="34" charset="0"/>
              </a:rPr>
              <a:t>Notified </a:t>
            </a:r>
            <a:r>
              <a:rPr lang="en-US" b="1" dirty="0">
                <a:latin typeface="Calibri" panose="020F0502020204030204" pitchFamily="34" charset="0"/>
              </a:rPr>
              <a:t>standards for deployment of solar photovoltaic systems/devices</a:t>
            </a:r>
            <a:endParaRPr lang="en-US" dirty="0">
              <a:latin typeface="Calibri" panose="020F0502020204030204" pitchFamily="34" charset="0"/>
            </a:endParaRPr>
          </a:p>
          <a:p>
            <a:pPr lvl="1" algn="just"/>
            <a:r>
              <a:rPr lang="en-US" dirty="0">
                <a:latin typeface="Calibri" panose="020F0502020204030204" pitchFamily="34" charset="0"/>
              </a:rPr>
              <a:t>Issued order for</a:t>
            </a:r>
            <a:r>
              <a:rPr lang="en-US" b="1" dirty="0">
                <a:latin typeface="Calibri" panose="020F0502020204030204" pitchFamily="34" charset="0"/>
              </a:rPr>
              <a:t> waiving the Inter State Transmission System charges</a:t>
            </a:r>
            <a:r>
              <a:rPr lang="en-US" dirty="0">
                <a:latin typeface="Calibri" panose="020F0502020204030204" pitchFamily="34" charset="0"/>
              </a:rPr>
              <a:t> and losses for inter-state sale of solar and wind power for projects to be commissioned by March 2019</a:t>
            </a:r>
          </a:p>
          <a:p>
            <a:pPr lvl="1" algn="just"/>
            <a:r>
              <a:rPr lang="en-US" dirty="0">
                <a:latin typeface="Calibri" panose="020F0502020204030204" pitchFamily="34" charset="0"/>
              </a:rPr>
              <a:t>Launched </a:t>
            </a:r>
            <a:r>
              <a:rPr lang="en-US" b="1" dirty="0">
                <a:latin typeface="Calibri" panose="020F0502020204030204" pitchFamily="34" charset="0"/>
              </a:rPr>
              <a:t>Atal Jyoti </a:t>
            </a:r>
            <a:r>
              <a:rPr lang="en-US" b="1" dirty="0" err="1">
                <a:latin typeface="Calibri" panose="020F0502020204030204" pitchFamily="34" charset="0"/>
              </a:rPr>
              <a:t>Yojna</a:t>
            </a:r>
            <a:r>
              <a:rPr lang="en-US" b="1" dirty="0">
                <a:latin typeface="Calibri" panose="020F0502020204030204" pitchFamily="34" charset="0"/>
              </a:rPr>
              <a:t> for Solar LED Street Lights in five States</a:t>
            </a:r>
            <a:r>
              <a:rPr lang="en-US" dirty="0">
                <a:latin typeface="Calibri" panose="020F0502020204030204" pitchFamily="34" charset="0"/>
              </a:rPr>
              <a:t>; and</a:t>
            </a:r>
          </a:p>
          <a:p>
            <a:pPr lvl="1" algn="just"/>
            <a:r>
              <a:rPr lang="en-US" dirty="0">
                <a:latin typeface="Calibri" panose="020F0502020204030204" pitchFamily="34" charset="0"/>
              </a:rPr>
              <a:t>Setting up of exclusive </a:t>
            </a:r>
            <a:r>
              <a:rPr lang="en-US" b="1" dirty="0">
                <a:latin typeface="Calibri" panose="020F0502020204030204" pitchFamily="34" charset="0"/>
              </a:rPr>
              <a:t>solar parks</a:t>
            </a:r>
            <a:endParaRPr lang="en-US" dirty="0">
              <a:latin typeface="Calibri" panose="020F0502020204030204" pitchFamily="34" charset="0"/>
            </a:endParaRPr>
          </a:p>
          <a:p>
            <a:pPr lvl="1" algn="just"/>
            <a:r>
              <a:rPr lang="en-US" dirty="0">
                <a:latin typeface="Calibri" panose="020F0502020204030204" pitchFamily="34" charset="0"/>
              </a:rPr>
              <a:t>Identification of large government complexes/ buildings for rooftop projects</a:t>
            </a:r>
          </a:p>
          <a:p>
            <a:pPr lvl="1" algn="just"/>
            <a:r>
              <a:rPr lang="en-US" dirty="0">
                <a:latin typeface="Calibri" panose="020F0502020204030204" pitchFamily="34" charset="0"/>
              </a:rPr>
              <a:t>Provision of roof top solar and 10 % renewable energy as mandatory under Mission Statement and Guidelines for development of smart cities</a:t>
            </a:r>
          </a:p>
        </p:txBody>
      </p:sp>
    </p:spTree>
    <p:extLst>
      <p:ext uri="{BB962C8B-B14F-4D97-AF65-F5344CB8AC3E}">
        <p14:creationId xmlns:p14="http://schemas.microsoft.com/office/powerpoint/2010/main" val="153074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Calibri" panose="020F0502020204030204" pitchFamily="34" charset="0"/>
              </a:rPr>
              <a:t>Other Initiatives . . . </a:t>
            </a:r>
            <a:endParaRPr lang="en-US" sz="2800" dirty="0"/>
          </a:p>
        </p:txBody>
      </p:sp>
      <p:sp>
        <p:nvSpPr>
          <p:cNvPr id="3" name="Content Placeholder 2"/>
          <p:cNvSpPr>
            <a:spLocks noGrp="1"/>
          </p:cNvSpPr>
          <p:nvPr>
            <p:ph idx="1"/>
          </p:nvPr>
        </p:nvSpPr>
        <p:spPr/>
        <p:txBody>
          <a:bodyPr/>
          <a:lstStyle/>
          <a:p>
            <a:pPr lvl="1" algn="just">
              <a:lnSpc>
                <a:spcPct val="150000"/>
              </a:lnSpc>
            </a:pPr>
            <a:r>
              <a:rPr lang="en-US" b="1" dirty="0">
                <a:latin typeface="Calibri" panose="020F0502020204030204" pitchFamily="34" charset="0"/>
              </a:rPr>
              <a:t>Amendments in building bye-law</a:t>
            </a:r>
            <a:r>
              <a:rPr lang="en-US" dirty="0">
                <a:latin typeface="Calibri" panose="020F0502020204030204" pitchFamily="34" charset="0"/>
              </a:rPr>
              <a:t>s for mandatory provision of roof top solar for new construction </a:t>
            </a:r>
          </a:p>
          <a:p>
            <a:pPr lvl="1" algn="just">
              <a:lnSpc>
                <a:spcPct val="150000"/>
              </a:lnSpc>
            </a:pPr>
            <a:r>
              <a:rPr lang="en-US" b="1" dirty="0">
                <a:latin typeface="Calibri" panose="020F0502020204030204" pitchFamily="34" charset="0"/>
              </a:rPr>
              <a:t>Infrastructure status for solar projects</a:t>
            </a:r>
            <a:endParaRPr lang="en-US" dirty="0">
              <a:latin typeface="Calibri" panose="020F0502020204030204" pitchFamily="34" charset="0"/>
            </a:endParaRPr>
          </a:p>
          <a:p>
            <a:pPr lvl="1" algn="just">
              <a:lnSpc>
                <a:spcPct val="150000"/>
              </a:lnSpc>
            </a:pPr>
            <a:r>
              <a:rPr lang="en-US" dirty="0">
                <a:latin typeface="Calibri" panose="020F0502020204030204" pitchFamily="34" charset="0"/>
              </a:rPr>
              <a:t>Raising </a:t>
            </a:r>
            <a:r>
              <a:rPr lang="en-US" b="1" dirty="0">
                <a:latin typeface="Calibri" panose="020F0502020204030204" pitchFamily="34" charset="0"/>
              </a:rPr>
              <a:t>tax free solar bonds</a:t>
            </a:r>
            <a:endParaRPr lang="en-US" dirty="0">
              <a:latin typeface="Calibri" panose="020F0502020204030204" pitchFamily="34" charset="0"/>
            </a:endParaRPr>
          </a:p>
          <a:p>
            <a:pPr lvl="1" algn="just">
              <a:lnSpc>
                <a:spcPct val="150000"/>
              </a:lnSpc>
            </a:pPr>
            <a:r>
              <a:rPr lang="en-US" dirty="0">
                <a:latin typeface="Calibri" panose="020F0502020204030204" pitchFamily="34" charset="0"/>
              </a:rPr>
              <a:t>Making </a:t>
            </a:r>
            <a:r>
              <a:rPr lang="en-US" b="1" dirty="0">
                <a:latin typeface="Calibri" panose="020F0502020204030204" pitchFamily="34" charset="0"/>
              </a:rPr>
              <a:t>roof top solar a part of housing loan</a:t>
            </a:r>
            <a:r>
              <a:rPr lang="en-US" dirty="0">
                <a:latin typeface="Calibri" panose="020F0502020204030204" pitchFamily="34" charset="0"/>
              </a:rPr>
              <a:t> by banks/NHB</a:t>
            </a:r>
          </a:p>
          <a:p>
            <a:pPr lvl="1" algn="just">
              <a:lnSpc>
                <a:spcPct val="150000"/>
              </a:lnSpc>
            </a:pPr>
            <a:r>
              <a:rPr lang="en-US" dirty="0">
                <a:latin typeface="Calibri" panose="020F0502020204030204" pitchFamily="34" charset="0"/>
              </a:rPr>
              <a:t>Raising </a:t>
            </a:r>
            <a:r>
              <a:rPr lang="en-US" b="1" dirty="0">
                <a:latin typeface="Calibri" panose="020F0502020204030204" pitchFamily="34" charset="0"/>
              </a:rPr>
              <a:t>funds from bilateral and international donors</a:t>
            </a:r>
            <a:r>
              <a:rPr lang="en-US" dirty="0">
                <a:latin typeface="Calibri" panose="020F0502020204030204" pitchFamily="34" charset="0"/>
              </a:rPr>
              <a:t> as also from the Green Climate Fund to achieve the target</a:t>
            </a:r>
          </a:p>
        </p:txBody>
      </p:sp>
    </p:spTree>
    <p:extLst>
      <p:ext uri="{BB962C8B-B14F-4D97-AF65-F5344CB8AC3E}">
        <p14:creationId xmlns:p14="http://schemas.microsoft.com/office/powerpoint/2010/main" val="23340658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Future is Electrifying</a:t>
            </a:r>
            <a:endParaRPr lang="en-IN" dirty="0"/>
          </a:p>
        </p:txBody>
      </p:sp>
      <p:sp>
        <p:nvSpPr>
          <p:cNvPr id="3" name="Content Placeholder 2"/>
          <p:cNvSpPr>
            <a:spLocks noGrp="1"/>
          </p:cNvSpPr>
          <p:nvPr>
            <p:ph idx="1"/>
          </p:nvPr>
        </p:nvSpPr>
        <p:spPr/>
        <p:txBody>
          <a:bodyPr/>
          <a:lstStyle/>
          <a:p>
            <a:r>
              <a:rPr lang="en-IN" b="1" dirty="0"/>
              <a:t>Electricity is the rising force among worldwide end-uses of energy, making up 40% of the rise in final consumption to 2040 – the same share of growth that oil took for the last</a:t>
            </a:r>
          </a:p>
          <a:p>
            <a:r>
              <a:rPr lang="en-IN" b="1" dirty="0"/>
              <a:t>twenty-five years.</a:t>
            </a:r>
          </a:p>
          <a:p>
            <a:endParaRPr lang="en-US" b="1" dirty="0"/>
          </a:p>
          <a:p>
            <a:r>
              <a:rPr lang="en-IN" dirty="0"/>
              <a:t>Industrial electric motor systems account for one-third of the increase in power demand in the New Policies Scenario. </a:t>
            </a:r>
          </a:p>
          <a:p>
            <a:endParaRPr lang="en-IN" dirty="0"/>
          </a:p>
          <a:p>
            <a:r>
              <a:rPr lang="en-IN" dirty="0"/>
              <a:t>Rising incomes mean that many millions of households add electrical appliances (with an increasing share of “smart” connected devices) and install cooling systems.</a:t>
            </a:r>
          </a:p>
        </p:txBody>
      </p:sp>
    </p:spTree>
    <p:extLst>
      <p:ext uri="{BB962C8B-B14F-4D97-AF65-F5344CB8AC3E}">
        <p14:creationId xmlns:p14="http://schemas.microsoft.com/office/powerpoint/2010/main" val="38412195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8153400" cy="4876800"/>
          </a:xfrm>
        </p:spPr>
        <p:txBody>
          <a:bodyPr/>
          <a:lstStyle/>
          <a:p>
            <a:pPr marL="465138" indent="-465138">
              <a:buFont typeface="Wingdings" pitchFamily="2" charset="2"/>
              <a:buChar char="Ø"/>
            </a:pPr>
            <a:r>
              <a:rPr lang="en-IN" dirty="0"/>
              <a:t>By 2040, electricity demand for cooling in China exceeds the total electricity demand of Japan today. </a:t>
            </a:r>
          </a:p>
          <a:p>
            <a:pPr marL="465138" indent="-465138">
              <a:buFont typeface="Wingdings" pitchFamily="2" charset="2"/>
              <a:buChar char="Ø"/>
            </a:pPr>
            <a:r>
              <a:rPr lang="en-IN" dirty="0"/>
              <a:t>The world also gains, on average, 45 million new electricity consumers each year due to expanding access to electricity, although this is still not enough to reach the goal of universal access by 2030. </a:t>
            </a:r>
          </a:p>
          <a:p>
            <a:pPr marL="465138" indent="-465138">
              <a:buFont typeface="Wingdings" pitchFamily="2" charset="2"/>
              <a:buChar char="Ø"/>
            </a:pPr>
            <a:r>
              <a:rPr lang="en-IN" dirty="0"/>
              <a:t>Electricity makes inroads in supplying heat and mobility, alongside growth in its traditional domains, allowing its share of final consumption to rise to nearly a quarter. </a:t>
            </a:r>
          </a:p>
          <a:p>
            <a:pPr marL="465138" indent="-465138">
              <a:buFont typeface="Wingdings" pitchFamily="2" charset="2"/>
              <a:buChar char="Ø"/>
            </a:pPr>
            <a:r>
              <a:rPr lang="en-IN" dirty="0">
                <a:solidFill>
                  <a:srgbClr val="006600"/>
                </a:solidFill>
              </a:rPr>
              <a:t>A strengthening tide of industry initiatives and policy support – including recent decisions by governments in France and the United Kingdom to phase out sales of conventional gasoline and diesel vehicles by 2040 – pushes the projection for the global electric car fleet up to 280 million by 2040, from 2 million today.</a:t>
            </a:r>
          </a:p>
        </p:txBody>
      </p:sp>
      <p:sp>
        <p:nvSpPr>
          <p:cNvPr id="4" name="Title 1"/>
          <p:cNvSpPr>
            <a:spLocks noGrp="1"/>
          </p:cNvSpPr>
          <p:nvPr>
            <p:ph type="title"/>
          </p:nvPr>
        </p:nvSpPr>
        <p:spPr>
          <a:xfrm>
            <a:off x="1524000" y="381000"/>
            <a:ext cx="6324600" cy="533400"/>
          </a:xfrm>
        </p:spPr>
        <p:txBody>
          <a:bodyPr/>
          <a:lstStyle/>
          <a:p>
            <a:r>
              <a:rPr lang="en-US" dirty="0"/>
              <a:t>The Future is Electrifying</a:t>
            </a:r>
            <a:endParaRPr lang="en-IN" dirty="0"/>
          </a:p>
        </p:txBody>
      </p:sp>
    </p:spTree>
    <p:extLst>
      <p:ext uri="{BB962C8B-B14F-4D97-AF65-F5344CB8AC3E}">
        <p14:creationId xmlns:p14="http://schemas.microsoft.com/office/powerpoint/2010/main" val="1155589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World’s Total Primary Energy Supply</a:t>
            </a:r>
            <a:endParaRPr lang="en-IN" dirty="0"/>
          </a:p>
        </p:txBody>
      </p:sp>
      <p:sp>
        <p:nvSpPr>
          <p:cNvPr id="6" name="Content Placeholder 5"/>
          <p:cNvSpPr>
            <a:spLocks noGrp="1"/>
          </p:cNvSpPr>
          <p:nvPr>
            <p:ph sz="half" idx="2"/>
          </p:nvPr>
        </p:nvSpPr>
        <p:spPr>
          <a:xfrm>
            <a:off x="3962400" y="1447800"/>
            <a:ext cx="4724400" cy="4876800"/>
          </a:xfrm>
        </p:spPr>
        <p:txBody>
          <a:bodyPr/>
          <a:lstStyle/>
          <a:p>
            <a:pPr marL="231775" indent="-231775">
              <a:buFont typeface="Wingdings" pitchFamily="2" charset="2"/>
              <a:buChar char="q"/>
            </a:pPr>
            <a:r>
              <a:rPr lang="en-US" sz="2000" dirty="0"/>
              <a:t> </a:t>
            </a:r>
            <a:r>
              <a:rPr lang="en-IN" sz="2000" dirty="0"/>
              <a:t>A global economy growing at an average rate of 3.4% per year</a:t>
            </a:r>
          </a:p>
          <a:p>
            <a:pPr marL="231775" indent="-231775">
              <a:buFont typeface="Wingdings" pitchFamily="2" charset="2"/>
              <a:buChar char="q"/>
            </a:pPr>
            <a:r>
              <a:rPr lang="en-IN" sz="2000" dirty="0"/>
              <a:t> A population that expands from 7.4 billion today to more than 9 billion in 2040,</a:t>
            </a:r>
          </a:p>
          <a:p>
            <a:pPr marL="231775" indent="-231775">
              <a:buFont typeface="Wingdings" pitchFamily="2" charset="2"/>
              <a:buChar char="q"/>
            </a:pPr>
            <a:r>
              <a:rPr lang="en-IN" sz="2000" dirty="0"/>
              <a:t> And a process of urbanisation that adds a city the size of Shanghai to the world’s urban population every four months </a:t>
            </a:r>
          </a:p>
          <a:p>
            <a:pPr marL="231775" indent="-231775" algn="ctr"/>
            <a:r>
              <a:rPr lang="en-IN" sz="2000" dirty="0"/>
              <a:t>	</a:t>
            </a:r>
            <a:r>
              <a:rPr lang="en-IN" sz="2000" dirty="0">
                <a:solidFill>
                  <a:srgbClr val="FF0000"/>
                </a:solidFill>
              </a:rPr>
              <a:t> - are key forces that underpin the earlier projections. </a:t>
            </a:r>
          </a:p>
          <a:p>
            <a:pPr marL="231775" indent="-231775">
              <a:buFont typeface="Wingdings" pitchFamily="2" charset="2"/>
              <a:buChar char="q"/>
            </a:pPr>
            <a:r>
              <a:rPr lang="en-IN" sz="2000" dirty="0"/>
              <a:t> The largest contribution to demand growth – almost 30% – comes from India, whose share of global energy use rises to 11% by 2040</a:t>
            </a:r>
          </a:p>
          <a:p>
            <a:pPr marL="231775" indent="-231775">
              <a:buFont typeface="Wingdings" pitchFamily="2" charset="2"/>
              <a:buChar char="q"/>
            </a:pPr>
            <a:endParaRPr lang="en-IN" sz="2000" dirty="0"/>
          </a:p>
        </p:txBody>
      </p:sp>
      <p:pic>
        <p:nvPicPr>
          <p:cNvPr id="2050" name="Picture 2"/>
          <p:cNvPicPr>
            <a:picLocks noChangeAspect="1" noChangeArrowheads="1"/>
          </p:cNvPicPr>
          <p:nvPr/>
        </p:nvPicPr>
        <p:blipFill>
          <a:blip r:embed="rId2" cstate="print"/>
          <a:srcRect/>
          <a:stretch>
            <a:fillRect/>
          </a:stretch>
        </p:blipFill>
        <p:spPr bwMode="auto">
          <a:xfrm>
            <a:off x="609600" y="1447800"/>
            <a:ext cx="3017044" cy="48006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is Electrifying</a:t>
            </a:r>
            <a:endParaRPr lang="en-IN" dirty="0"/>
          </a:p>
        </p:txBody>
      </p:sp>
      <p:sp>
        <p:nvSpPr>
          <p:cNvPr id="3" name="Content Placeholder 2"/>
          <p:cNvSpPr>
            <a:spLocks noGrp="1"/>
          </p:cNvSpPr>
          <p:nvPr>
            <p:ph idx="1"/>
          </p:nvPr>
        </p:nvSpPr>
        <p:spPr/>
        <p:txBody>
          <a:bodyPr/>
          <a:lstStyle/>
          <a:p>
            <a:r>
              <a:rPr lang="en-IN" b="1" dirty="0"/>
              <a:t>To meet rising demand, </a:t>
            </a:r>
          </a:p>
          <a:p>
            <a:endParaRPr lang="en-IN" b="1" dirty="0"/>
          </a:p>
          <a:p>
            <a:r>
              <a:rPr lang="en-IN" b="1" dirty="0"/>
              <a:t>China needs to add the equivalent of today’s United States power system to its electricity infrastructure by 2040, and </a:t>
            </a:r>
          </a:p>
          <a:p>
            <a:endParaRPr lang="en-IN" b="1" dirty="0"/>
          </a:p>
          <a:p>
            <a:r>
              <a:rPr lang="en-IN" b="1" dirty="0"/>
              <a:t>India needs to add a power system the size of today’s European Union.</a:t>
            </a:r>
            <a:endParaRPr lang="en-IN" dirty="0"/>
          </a:p>
        </p:txBody>
      </p:sp>
    </p:spTree>
    <p:extLst>
      <p:ext uri="{BB962C8B-B14F-4D97-AF65-F5344CB8AC3E}">
        <p14:creationId xmlns:p14="http://schemas.microsoft.com/office/powerpoint/2010/main" val="18750002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China Changes – everything changes</a:t>
            </a:r>
            <a:endParaRPr lang="en-IN" dirty="0"/>
          </a:p>
        </p:txBody>
      </p:sp>
      <p:sp>
        <p:nvSpPr>
          <p:cNvPr id="3" name="Content Placeholder 2"/>
          <p:cNvSpPr>
            <a:spLocks noGrp="1"/>
          </p:cNvSpPr>
          <p:nvPr>
            <p:ph idx="1"/>
          </p:nvPr>
        </p:nvSpPr>
        <p:spPr/>
        <p:txBody>
          <a:bodyPr/>
          <a:lstStyle/>
          <a:p>
            <a:r>
              <a:rPr lang="en-IN" b="1" dirty="0"/>
              <a:t>China is entering a new phase in its development, with the emphasis in energy policy now firmly on electricity, natural gas and cleaner, high-efficiency and digital technologies.</a:t>
            </a:r>
          </a:p>
          <a:p>
            <a:endParaRPr lang="en-US" b="1" dirty="0"/>
          </a:p>
          <a:p>
            <a:r>
              <a:rPr lang="en-IN" dirty="0"/>
              <a:t>The previous orientation towards heavy industry, infrastructure development and the export of manufactured goods lifted hundreds of millions out of poverty – including energy poverty – but left the country with an energy system dominated by coal and a legacy of serious environmental problems, giving rise to almost 2 million premature deaths each year from poor air quality</a:t>
            </a:r>
          </a:p>
        </p:txBody>
      </p:sp>
    </p:spTree>
    <p:extLst>
      <p:ext uri="{BB962C8B-B14F-4D97-AF65-F5344CB8AC3E}">
        <p14:creationId xmlns:p14="http://schemas.microsoft.com/office/powerpoint/2010/main" val="42768390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China Changes – everything changes</a:t>
            </a:r>
            <a:endParaRPr lang="en-IN" dirty="0"/>
          </a:p>
        </p:txBody>
      </p:sp>
      <p:sp>
        <p:nvSpPr>
          <p:cNvPr id="3" name="Content Placeholder 2"/>
          <p:cNvSpPr>
            <a:spLocks noGrp="1"/>
          </p:cNvSpPr>
          <p:nvPr>
            <p:ph idx="1"/>
          </p:nvPr>
        </p:nvSpPr>
        <p:spPr/>
        <p:txBody>
          <a:bodyPr/>
          <a:lstStyle/>
          <a:p>
            <a:r>
              <a:rPr lang="en-IN" dirty="0"/>
              <a:t>The president’s call for an “energy revolution”, the “fight against pollution” and the transition towards a more services-based economic model is moving the energy sector in a new direction. </a:t>
            </a:r>
          </a:p>
          <a:p>
            <a:endParaRPr lang="en-IN" dirty="0"/>
          </a:p>
          <a:p>
            <a:r>
              <a:rPr lang="en-IN" dirty="0"/>
              <a:t>Demand growth slowed markedly from an average of 8% per year</a:t>
            </a:r>
          </a:p>
          <a:p>
            <a:r>
              <a:rPr lang="en-IN" dirty="0"/>
              <a:t>from 2000 to 2012 to less than 2% per year since 2012, and in the New Policies Scenario it slows further to an average of 1% per year to 2040. </a:t>
            </a:r>
          </a:p>
          <a:p>
            <a:endParaRPr lang="en-IN" dirty="0"/>
          </a:p>
          <a:p>
            <a:r>
              <a:rPr lang="en-IN" dirty="0"/>
              <a:t>Energy efficiency regulation explains a large part of this slowdown, without new efficiency measures, end-use consumption in 2040 would be 40% higher. Nonetheless, by 2040 per-capita energy consumption in China exceeds that of the European Union.</a:t>
            </a:r>
          </a:p>
        </p:txBody>
      </p:sp>
    </p:spTree>
    <p:extLst>
      <p:ext uri="{BB962C8B-B14F-4D97-AF65-F5344CB8AC3E}">
        <p14:creationId xmlns:p14="http://schemas.microsoft.com/office/powerpoint/2010/main" val="19304283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China Changes – everything changes</a:t>
            </a:r>
            <a:endParaRPr lang="en-IN" dirty="0"/>
          </a:p>
        </p:txBody>
      </p:sp>
      <p:sp>
        <p:nvSpPr>
          <p:cNvPr id="3" name="Content Placeholder 2"/>
          <p:cNvSpPr>
            <a:spLocks noGrp="1"/>
          </p:cNvSpPr>
          <p:nvPr>
            <p:ph idx="1"/>
          </p:nvPr>
        </p:nvSpPr>
        <p:spPr>
          <a:xfrm>
            <a:off x="228600" y="1295400"/>
            <a:ext cx="8610600" cy="4876800"/>
          </a:xfrm>
        </p:spPr>
        <p:txBody>
          <a:bodyPr/>
          <a:lstStyle/>
          <a:p>
            <a:r>
              <a:rPr lang="en-IN" dirty="0"/>
              <a:t>One-third of the world’s new wind power and solar PV is installed in China in the New Policies Scenario, and China also accounts for more than 40% of global investment in electric vehicles (EVs). </a:t>
            </a:r>
          </a:p>
          <a:p>
            <a:endParaRPr lang="en-IN" dirty="0"/>
          </a:p>
          <a:p>
            <a:r>
              <a:rPr lang="en-IN" dirty="0"/>
              <a:t>China provides a quarter of the projected rise in global gas demand and its projected imports of 280 billion cubic metres (</a:t>
            </a:r>
            <a:r>
              <a:rPr lang="en-IN" dirty="0" err="1"/>
              <a:t>bcm</a:t>
            </a:r>
            <a:r>
              <a:rPr lang="en-IN" dirty="0"/>
              <a:t>) in 2040 are second only to those of the European Union, making China a lynchpin of global gas trade. China overtakes the United States as the largest oil consumer around 2030, and its net imports reach 13 million barrels per day (</a:t>
            </a:r>
            <a:r>
              <a:rPr lang="en-IN" dirty="0" err="1"/>
              <a:t>mb</a:t>
            </a:r>
            <a:r>
              <a:rPr lang="en-IN" dirty="0"/>
              <a:t>/d) in 2040. </a:t>
            </a:r>
          </a:p>
          <a:p>
            <a:endParaRPr lang="en-IN" dirty="0"/>
          </a:p>
          <a:p>
            <a:r>
              <a:rPr lang="en-IN" dirty="0"/>
              <a:t>But stringent fuel-efficiency measures for cars and trucks, and a shift which sees one-in-four cars being electric by 2040, means that China is no longer the main driving force behind global oil use – demand growth is larger in India post-2025.</a:t>
            </a:r>
          </a:p>
        </p:txBody>
      </p:sp>
    </p:spTree>
    <p:extLst>
      <p:ext uri="{BB962C8B-B14F-4D97-AF65-F5344CB8AC3E}">
        <p14:creationId xmlns:p14="http://schemas.microsoft.com/office/powerpoint/2010/main" val="35029195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i="1" dirty="0"/>
              <a:t>EVs are coming fast, but it is still too early to write the obituary for oil</a:t>
            </a:r>
            <a:endParaRPr lang="en-IN" dirty="0"/>
          </a:p>
        </p:txBody>
      </p:sp>
      <p:sp>
        <p:nvSpPr>
          <p:cNvPr id="3" name="Content Placeholder 2"/>
          <p:cNvSpPr>
            <a:spLocks noGrp="1"/>
          </p:cNvSpPr>
          <p:nvPr>
            <p:ph idx="1"/>
          </p:nvPr>
        </p:nvSpPr>
        <p:spPr/>
        <p:txBody>
          <a:bodyPr/>
          <a:lstStyle/>
          <a:p>
            <a:r>
              <a:rPr lang="en-IN" dirty="0"/>
              <a:t>Globally, electricity consumed by EVs – including cars, two- and-three wheelers, and buses – is expected to double by 2022 but will still account for less than 1% of total electricity generation. </a:t>
            </a:r>
          </a:p>
          <a:p>
            <a:endParaRPr lang="en-IN" dirty="0"/>
          </a:p>
          <a:p>
            <a:r>
              <a:rPr lang="en-IN" dirty="0"/>
              <a:t>China is the largest consumer of renewable electricity in EVs, thanks to the expansion of two- and three-wheelers and the increasing share of </a:t>
            </a:r>
            <a:r>
              <a:rPr lang="en-IN" dirty="0" err="1"/>
              <a:t>renewables</a:t>
            </a:r>
            <a:r>
              <a:rPr lang="en-IN" dirty="0"/>
              <a:t> in its power mix. </a:t>
            </a:r>
          </a:p>
          <a:p>
            <a:r>
              <a:rPr lang="en-IN" dirty="0"/>
              <a:t>The second-largest consumer is Europe due to the deployment of electric cars in markets with high shares of </a:t>
            </a:r>
            <a:r>
              <a:rPr lang="en-IN" dirty="0" err="1"/>
              <a:t>renewables</a:t>
            </a:r>
            <a:r>
              <a:rPr lang="en-IN" dirty="0"/>
              <a:t> such as Norway and Germany.</a:t>
            </a:r>
          </a:p>
          <a:p>
            <a:endParaRPr lang="en-IN" dirty="0"/>
          </a:p>
          <a:p>
            <a:r>
              <a:rPr lang="en-IN" dirty="0"/>
              <a:t>Despite the United States being the third-largest electric car market, renewable consumption is relatively lower than China and Europe because of the less prominent role of </a:t>
            </a:r>
            <a:r>
              <a:rPr lang="en-IN" dirty="0" err="1"/>
              <a:t>renewables</a:t>
            </a:r>
            <a:r>
              <a:rPr lang="en-IN" dirty="0"/>
              <a:t> in its electricity supply.</a:t>
            </a:r>
          </a:p>
        </p:txBody>
      </p:sp>
    </p:spTree>
    <p:extLst>
      <p:ext uri="{BB962C8B-B14F-4D97-AF65-F5344CB8AC3E}">
        <p14:creationId xmlns:p14="http://schemas.microsoft.com/office/powerpoint/2010/main" val="13304225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ctrTitle"/>
          </p:nvPr>
        </p:nvSpPr>
        <p:spPr bwMode="auto">
          <a:xfrm>
            <a:off x="1524000" y="762000"/>
            <a:ext cx="5715000" cy="3962400"/>
          </a:xfrm>
          <a:prstGeom prst="rect">
            <a:avLst/>
          </a:prstGeom>
          <a:noFill/>
          <a:ln>
            <a:miter lim="800000"/>
            <a:headEnd/>
            <a:tailEnd/>
          </a:ln>
        </p:spPr>
        <p:txBody>
          <a:bodyPr/>
          <a:lstStyle/>
          <a:p>
            <a:pPr algn="ctr"/>
            <a:r>
              <a:rPr lang="en-US" sz="3200" b="1" dirty="0">
                <a:solidFill>
                  <a:srgbClr val="1B02B2"/>
                </a:solidFill>
              </a:rPr>
              <a:t>Thank You</a:t>
            </a:r>
            <a:br>
              <a:rPr lang="en-US" sz="3200" b="1" dirty="0">
                <a:solidFill>
                  <a:srgbClr val="1B02B2"/>
                </a:solidFill>
              </a:rPr>
            </a:br>
            <a:br>
              <a:rPr lang="en-US" sz="2200" b="1" dirty="0">
                <a:solidFill>
                  <a:srgbClr val="1B02B2"/>
                </a:solidFill>
              </a:rPr>
            </a:br>
            <a:r>
              <a:rPr lang="en-US" sz="1600" dirty="0">
                <a:solidFill>
                  <a:srgbClr val="800000"/>
                </a:solidFill>
              </a:rPr>
              <a:t>Rajkiran V. Bilolikar,</a:t>
            </a:r>
            <a:br>
              <a:rPr lang="en-US" sz="1600" dirty="0">
                <a:solidFill>
                  <a:srgbClr val="800000"/>
                </a:solidFill>
              </a:rPr>
            </a:br>
            <a:r>
              <a:rPr lang="en-US" sz="1600" dirty="0">
                <a:solidFill>
                  <a:srgbClr val="800000"/>
                </a:solidFill>
              </a:rPr>
              <a:t>Associate Professor, Energy Area,</a:t>
            </a:r>
            <a:br>
              <a:rPr lang="en-US" sz="1600" dirty="0">
                <a:solidFill>
                  <a:srgbClr val="800000"/>
                </a:solidFill>
              </a:rPr>
            </a:br>
            <a:br>
              <a:rPr lang="en-US" sz="1600" dirty="0">
                <a:solidFill>
                  <a:srgbClr val="800000"/>
                </a:solidFill>
              </a:rPr>
            </a:br>
            <a:r>
              <a:rPr lang="en-US" sz="1600" dirty="0">
                <a:solidFill>
                  <a:srgbClr val="800000"/>
                </a:solidFill>
              </a:rPr>
              <a:t>Administrative Staff College of India, </a:t>
            </a:r>
            <a:br>
              <a:rPr lang="en-US" sz="1600" dirty="0">
                <a:solidFill>
                  <a:srgbClr val="800000"/>
                </a:solidFill>
              </a:rPr>
            </a:br>
            <a:r>
              <a:rPr lang="en-US" sz="1600" dirty="0">
                <a:solidFill>
                  <a:srgbClr val="800000"/>
                </a:solidFill>
              </a:rPr>
              <a:t>Bella Vista, Raj </a:t>
            </a:r>
            <a:r>
              <a:rPr lang="en-US" sz="1600" dirty="0" err="1">
                <a:solidFill>
                  <a:srgbClr val="800000"/>
                </a:solidFill>
              </a:rPr>
              <a:t>Bhavan</a:t>
            </a:r>
            <a:r>
              <a:rPr lang="en-US" sz="1600" dirty="0">
                <a:solidFill>
                  <a:srgbClr val="800000"/>
                </a:solidFill>
              </a:rPr>
              <a:t> Road, </a:t>
            </a:r>
            <a:br>
              <a:rPr lang="en-US" sz="1600" dirty="0">
                <a:solidFill>
                  <a:srgbClr val="800000"/>
                </a:solidFill>
              </a:rPr>
            </a:br>
            <a:r>
              <a:rPr lang="en-US" sz="1600" dirty="0">
                <a:solidFill>
                  <a:srgbClr val="800000"/>
                </a:solidFill>
              </a:rPr>
              <a:t>Hyderabad - 500082</a:t>
            </a:r>
            <a:br>
              <a:rPr lang="en-US" sz="1600" dirty="0">
                <a:solidFill>
                  <a:srgbClr val="800000"/>
                </a:solidFill>
              </a:rPr>
            </a:br>
            <a:r>
              <a:rPr lang="en-US" sz="1600" dirty="0">
                <a:solidFill>
                  <a:srgbClr val="800000"/>
                </a:solidFill>
              </a:rPr>
              <a:t> </a:t>
            </a:r>
            <a:br>
              <a:rPr lang="en-US" sz="1600" dirty="0">
                <a:solidFill>
                  <a:srgbClr val="800000"/>
                </a:solidFill>
              </a:rPr>
            </a:br>
            <a:r>
              <a:rPr lang="en-US" sz="1600" dirty="0">
                <a:solidFill>
                  <a:srgbClr val="800000"/>
                </a:solidFill>
              </a:rPr>
              <a:t>T: +91 40 6653 4390</a:t>
            </a:r>
            <a:br>
              <a:rPr lang="en-US" sz="1600" dirty="0">
                <a:solidFill>
                  <a:srgbClr val="800000"/>
                </a:solidFill>
              </a:rPr>
            </a:br>
            <a:r>
              <a:rPr lang="en-US" sz="1600" dirty="0">
                <a:solidFill>
                  <a:srgbClr val="800000"/>
                </a:solidFill>
              </a:rPr>
              <a:t>F: +91 40 6653 4356</a:t>
            </a:r>
            <a:br>
              <a:rPr lang="en-US" sz="1600" dirty="0">
                <a:solidFill>
                  <a:srgbClr val="800000"/>
                </a:solidFill>
              </a:rPr>
            </a:br>
            <a:r>
              <a:rPr lang="en-US" sz="1600" dirty="0">
                <a:solidFill>
                  <a:srgbClr val="800000"/>
                </a:solidFill>
              </a:rPr>
              <a:t>M: +91 9704087888</a:t>
            </a:r>
            <a:br>
              <a:rPr lang="en-US" sz="1600" dirty="0">
                <a:solidFill>
                  <a:srgbClr val="800000"/>
                </a:solidFill>
              </a:rPr>
            </a:br>
            <a:br>
              <a:rPr lang="en-US" sz="1600" dirty="0">
                <a:solidFill>
                  <a:srgbClr val="800000"/>
                </a:solidFill>
              </a:rPr>
            </a:br>
            <a:r>
              <a:rPr lang="en-US" sz="1600" dirty="0">
                <a:solidFill>
                  <a:srgbClr val="1B02B2"/>
                </a:solidFill>
                <a:hlinkClick r:id="rId2"/>
              </a:rPr>
              <a:t>rajkiran@asci.org.in</a:t>
            </a:r>
            <a:br>
              <a:rPr lang="en-US" sz="1600" dirty="0">
                <a:solidFill>
                  <a:srgbClr val="800000"/>
                </a:solidFill>
              </a:rPr>
            </a:br>
            <a:endParaRPr lang="en-US" sz="1600" dirty="0">
              <a:solidFill>
                <a:srgbClr val="800000"/>
              </a:solidFill>
            </a:endParaRPr>
          </a:p>
        </p:txBody>
      </p:sp>
    </p:spTree>
    <p:extLst>
      <p:ext uri="{BB962C8B-B14F-4D97-AF65-F5344CB8AC3E}">
        <p14:creationId xmlns:p14="http://schemas.microsoft.com/office/powerpoint/2010/main" val="33686788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Line 12"/>
          <p:cNvSpPr>
            <a:spLocks noChangeShapeType="1"/>
          </p:cNvSpPr>
          <p:nvPr/>
        </p:nvSpPr>
        <p:spPr bwMode="auto">
          <a:xfrm>
            <a:off x="0" y="914400"/>
            <a:ext cx="9144000" cy="0"/>
          </a:xfrm>
          <a:prstGeom prst="line">
            <a:avLst/>
          </a:prstGeom>
          <a:noFill/>
          <a:ln w="76200">
            <a:solidFill>
              <a:srgbClr val="6AB4B7"/>
            </a:solidFill>
            <a:round/>
            <a:headEnd/>
            <a:tailEnd/>
          </a:ln>
        </p:spPr>
        <p:txBody>
          <a:bodyPr wrap="none" anchor="ctr"/>
          <a:lstStyle/>
          <a:p>
            <a:endParaRPr lang="en-IN"/>
          </a:p>
        </p:txBody>
      </p:sp>
      <p:sp>
        <p:nvSpPr>
          <p:cNvPr id="47107" name="Rectangle 11"/>
          <p:cNvSpPr>
            <a:spLocks noChangeArrowheads="1"/>
          </p:cNvSpPr>
          <p:nvPr/>
        </p:nvSpPr>
        <p:spPr bwMode="auto">
          <a:xfrm>
            <a:off x="4572000" y="914400"/>
            <a:ext cx="4572000" cy="5334000"/>
          </a:xfrm>
          <a:prstGeom prst="rect">
            <a:avLst/>
          </a:prstGeom>
          <a:solidFill>
            <a:srgbClr val="C8E9EF"/>
          </a:solidFill>
          <a:ln w="9525">
            <a:noFill/>
            <a:miter lim="800000"/>
            <a:headEnd/>
            <a:tailEnd/>
          </a:ln>
        </p:spPr>
        <p:txBody>
          <a:bodyPr wrap="none" anchor="ctr"/>
          <a:lstStyle/>
          <a:p>
            <a:endParaRPr lang="en-US"/>
          </a:p>
        </p:txBody>
      </p:sp>
      <p:sp>
        <p:nvSpPr>
          <p:cNvPr id="47108" name="Rectangle 2"/>
          <p:cNvSpPr>
            <a:spLocks noGrp="1" noChangeArrowheads="1"/>
          </p:cNvSpPr>
          <p:nvPr>
            <p:ph type="title"/>
          </p:nvPr>
        </p:nvSpPr>
        <p:spPr>
          <a:xfrm>
            <a:off x="1524000" y="228600"/>
            <a:ext cx="6096000" cy="685800"/>
          </a:xfrm>
        </p:spPr>
        <p:txBody>
          <a:bodyPr/>
          <a:lstStyle/>
          <a:p>
            <a:pPr eaLnBrk="1" hangingPunct="1"/>
            <a:r>
              <a:rPr lang="en-US"/>
              <a:t>Green Building Movement – Case Studies</a:t>
            </a:r>
          </a:p>
        </p:txBody>
      </p:sp>
      <p:sp>
        <p:nvSpPr>
          <p:cNvPr id="47109" name="Rectangle 16"/>
          <p:cNvSpPr>
            <a:spLocks noGrp="1" noChangeArrowheads="1"/>
          </p:cNvSpPr>
          <p:nvPr>
            <p:ph type="body" sz="half" idx="1"/>
          </p:nvPr>
        </p:nvSpPr>
        <p:spPr>
          <a:xfrm>
            <a:off x="457200" y="2286000"/>
            <a:ext cx="4114800" cy="3886200"/>
          </a:xfrm>
        </p:spPr>
        <p:txBody>
          <a:bodyPr/>
          <a:lstStyle/>
          <a:p>
            <a:pPr eaLnBrk="1" hangingPunct="1"/>
            <a:r>
              <a:rPr lang="en-US"/>
              <a:t>Sustainable Sites </a:t>
            </a:r>
          </a:p>
          <a:p>
            <a:pPr lvl="1" eaLnBrk="1" hangingPunct="1"/>
            <a:r>
              <a:rPr lang="en-US"/>
              <a:t>Stormwater management &amp; erosion control</a:t>
            </a:r>
          </a:p>
          <a:p>
            <a:pPr lvl="1" eaLnBrk="1" hangingPunct="1"/>
            <a:r>
              <a:rPr lang="en-US"/>
              <a:t>Location / site selection</a:t>
            </a:r>
          </a:p>
          <a:p>
            <a:pPr lvl="1" eaLnBrk="1" hangingPunct="1"/>
            <a:r>
              <a:rPr lang="en-US"/>
              <a:t>Alternative transportation</a:t>
            </a:r>
          </a:p>
          <a:p>
            <a:pPr lvl="1" eaLnBrk="1" hangingPunct="1"/>
            <a:r>
              <a:rPr lang="en-US"/>
              <a:t>Habitat</a:t>
            </a:r>
          </a:p>
          <a:p>
            <a:pPr lvl="1" eaLnBrk="1" hangingPunct="1"/>
            <a:r>
              <a:rPr lang="en-US"/>
              <a:t>Microclimate</a:t>
            </a:r>
          </a:p>
          <a:p>
            <a:pPr lvl="1" eaLnBrk="1" hangingPunct="1"/>
            <a:r>
              <a:rPr lang="en-US"/>
              <a:t>Light pollution</a:t>
            </a:r>
          </a:p>
        </p:txBody>
      </p:sp>
      <p:sp>
        <p:nvSpPr>
          <p:cNvPr id="47110" name="Line 7"/>
          <p:cNvSpPr>
            <a:spLocks noChangeShapeType="1"/>
          </p:cNvSpPr>
          <p:nvPr/>
        </p:nvSpPr>
        <p:spPr bwMode="auto">
          <a:xfrm>
            <a:off x="4572000" y="914400"/>
            <a:ext cx="4572000" cy="0"/>
          </a:xfrm>
          <a:prstGeom prst="line">
            <a:avLst/>
          </a:prstGeom>
          <a:noFill/>
          <a:ln w="76200">
            <a:solidFill>
              <a:srgbClr val="FCAF17"/>
            </a:solidFill>
            <a:round/>
            <a:headEnd/>
            <a:tailEnd/>
          </a:ln>
        </p:spPr>
        <p:txBody>
          <a:bodyPr/>
          <a:lstStyle/>
          <a:p>
            <a:endParaRPr lang="en-IN"/>
          </a:p>
        </p:txBody>
      </p:sp>
      <p:sp>
        <p:nvSpPr>
          <p:cNvPr id="81929" name="Text Box 9"/>
          <p:cNvSpPr txBox="1">
            <a:spLocks noChangeArrowheads="1"/>
          </p:cNvSpPr>
          <p:nvPr/>
        </p:nvSpPr>
        <p:spPr bwMode="auto">
          <a:xfrm>
            <a:off x="4648200" y="1600200"/>
            <a:ext cx="3810000" cy="1103313"/>
          </a:xfrm>
          <a:prstGeom prst="rect">
            <a:avLst/>
          </a:prstGeom>
          <a:noFill/>
          <a:ln w="9525">
            <a:noFill/>
            <a:miter lim="800000"/>
            <a:headEnd/>
            <a:tailEnd/>
          </a:ln>
          <a:effectLst/>
        </p:spPr>
        <p:txBody>
          <a:bodyPr>
            <a:spAutoFit/>
          </a:bodyPr>
          <a:lstStyle/>
          <a:p>
            <a:pPr>
              <a:spcAft>
                <a:spcPct val="25000"/>
              </a:spcAft>
              <a:buFontTx/>
              <a:buNone/>
              <a:defRPr/>
            </a:pPr>
            <a:r>
              <a:rPr lang="en-US" sz="1800" dirty="0">
                <a:solidFill>
                  <a:srgbClr val="C00000"/>
                </a:solidFill>
                <a:latin typeface="Lucida Sans Unicode" pitchFamily="34" charset="0"/>
              </a:rPr>
              <a:t>Fisher Pavilion</a:t>
            </a:r>
          </a:p>
          <a:p>
            <a:pPr marL="357188" indent="-357188">
              <a:defRPr/>
            </a:pPr>
            <a:r>
              <a:rPr lang="en-US" sz="1200" dirty="0">
                <a:latin typeface="Lucida Sans Unicode" pitchFamily="34" charset="0"/>
              </a:rPr>
              <a:t>Seattle Center, Seattle, WA</a:t>
            </a:r>
          </a:p>
          <a:p>
            <a:pPr marL="357188" indent="-357188">
              <a:defRPr/>
            </a:pPr>
            <a:r>
              <a:rPr lang="en-US" sz="1200" dirty="0">
                <a:latin typeface="Lucida Sans Unicode" pitchFamily="34" charset="0"/>
              </a:rPr>
              <a:t>Assembly</a:t>
            </a:r>
          </a:p>
          <a:p>
            <a:pPr marL="357188" indent="-357188">
              <a:defRPr/>
            </a:pPr>
            <a:r>
              <a:rPr lang="en-US" sz="1200" dirty="0">
                <a:latin typeface="Lucida Sans Unicode" pitchFamily="34" charset="0"/>
              </a:rPr>
              <a:t>LEED-NC Certified</a:t>
            </a:r>
          </a:p>
        </p:txBody>
      </p:sp>
      <p:pic>
        <p:nvPicPr>
          <p:cNvPr id="47112" name="Picture 23" descr="20021017D-01 ES#073"/>
          <p:cNvPicPr>
            <a:picLocks noGrp="1" noChangeAspect="1" noChangeArrowheads="1"/>
          </p:cNvPicPr>
          <p:nvPr>
            <p:ph sz="half" idx="2"/>
          </p:nvPr>
        </p:nvPicPr>
        <p:blipFill>
          <a:blip r:embed="rId2" cstate="print"/>
          <a:srcRect/>
          <a:stretch>
            <a:fillRect/>
          </a:stretch>
        </p:blipFill>
        <p:spPr>
          <a:xfrm>
            <a:off x="4572000" y="2981325"/>
            <a:ext cx="4572000" cy="3273425"/>
          </a:xfrm>
        </p:spPr>
      </p:pic>
      <p:sp>
        <p:nvSpPr>
          <p:cNvPr id="47113" name="Text Box 25"/>
          <p:cNvSpPr txBox="1">
            <a:spLocks noChangeArrowheads="1"/>
          </p:cNvSpPr>
          <p:nvPr/>
        </p:nvSpPr>
        <p:spPr bwMode="auto">
          <a:xfrm>
            <a:off x="4572000" y="6248400"/>
            <a:ext cx="4572000" cy="244475"/>
          </a:xfrm>
          <a:prstGeom prst="rect">
            <a:avLst/>
          </a:prstGeom>
          <a:solidFill>
            <a:schemeClr val="tx1"/>
          </a:solidFill>
          <a:ln w="9525">
            <a:noFill/>
            <a:miter lim="800000"/>
            <a:headEnd/>
            <a:tailEnd/>
          </a:ln>
        </p:spPr>
        <p:txBody>
          <a:bodyPr>
            <a:spAutoFit/>
          </a:bodyPr>
          <a:lstStyle/>
          <a:p>
            <a:pPr algn="r"/>
            <a:r>
              <a:rPr lang="en-US" sz="1000">
                <a:solidFill>
                  <a:schemeClr val="bg1"/>
                </a:solidFill>
                <a:latin typeface="Lucida Sans Unicode" pitchFamily="34" charset="0"/>
              </a:rPr>
              <a:t>58% STORMWATER RETAINED &amp; INFILTRATED ON SITE</a:t>
            </a:r>
          </a:p>
        </p:txBody>
      </p:sp>
    </p:spTree>
  </p:cSld>
  <p:clrMapOvr>
    <a:masterClrMapping/>
  </p:clrMapOvr>
  <p:transition>
    <p:dissolv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t>Green Building</a:t>
            </a:r>
          </a:p>
        </p:txBody>
      </p:sp>
      <p:sp>
        <p:nvSpPr>
          <p:cNvPr id="48131" name="Rectangle 3"/>
          <p:cNvSpPr>
            <a:spLocks noGrp="1" noChangeArrowheads="1"/>
          </p:cNvSpPr>
          <p:nvPr>
            <p:ph type="body" idx="1"/>
          </p:nvPr>
        </p:nvSpPr>
        <p:spPr>
          <a:xfrm>
            <a:off x="685800" y="1447800"/>
            <a:ext cx="3657600" cy="4876800"/>
          </a:xfrm>
        </p:spPr>
        <p:txBody>
          <a:bodyPr/>
          <a:lstStyle/>
          <a:p>
            <a:pPr eaLnBrk="1" hangingPunct="1"/>
            <a:r>
              <a:rPr lang="en-US"/>
              <a:t>Energy &amp; Atmosphere</a:t>
            </a:r>
          </a:p>
          <a:p>
            <a:pPr lvl="1" eaLnBrk="1" hangingPunct="1"/>
            <a:r>
              <a:rPr lang="en-US"/>
              <a:t>Performance measurement &amp; verification</a:t>
            </a:r>
          </a:p>
          <a:p>
            <a:pPr lvl="1" eaLnBrk="1" hangingPunct="1"/>
            <a:r>
              <a:rPr lang="en-US"/>
              <a:t>Energy efficiency</a:t>
            </a:r>
          </a:p>
          <a:p>
            <a:pPr lvl="1" eaLnBrk="1" hangingPunct="1"/>
            <a:r>
              <a:rPr lang="en-US"/>
              <a:t>Renewable energy</a:t>
            </a:r>
          </a:p>
          <a:p>
            <a:pPr lvl="1" eaLnBrk="1" hangingPunct="1"/>
            <a:r>
              <a:rPr lang="en-US"/>
              <a:t>Ozone depletion</a:t>
            </a:r>
          </a:p>
        </p:txBody>
      </p:sp>
      <p:sp>
        <p:nvSpPr>
          <p:cNvPr id="48132" name="Rectangle 20"/>
          <p:cNvSpPr>
            <a:spLocks noChangeArrowheads="1"/>
          </p:cNvSpPr>
          <p:nvPr/>
        </p:nvSpPr>
        <p:spPr bwMode="auto">
          <a:xfrm>
            <a:off x="4572000" y="914400"/>
            <a:ext cx="4572000" cy="5943600"/>
          </a:xfrm>
          <a:prstGeom prst="rect">
            <a:avLst/>
          </a:prstGeom>
          <a:solidFill>
            <a:srgbClr val="C8E9EF"/>
          </a:solidFill>
          <a:ln w="9525">
            <a:noFill/>
            <a:miter lim="800000"/>
            <a:headEnd/>
            <a:tailEnd/>
          </a:ln>
        </p:spPr>
        <p:txBody>
          <a:bodyPr wrap="none" anchor="ctr"/>
          <a:lstStyle/>
          <a:p>
            <a:endParaRPr lang="en-US"/>
          </a:p>
        </p:txBody>
      </p:sp>
      <p:sp>
        <p:nvSpPr>
          <p:cNvPr id="105493" name="Text Box 21"/>
          <p:cNvSpPr txBox="1">
            <a:spLocks noChangeArrowheads="1"/>
          </p:cNvSpPr>
          <p:nvPr/>
        </p:nvSpPr>
        <p:spPr bwMode="auto">
          <a:xfrm>
            <a:off x="4648200" y="1219200"/>
            <a:ext cx="3733800" cy="1214438"/>
          </a:xfrm>
          <a:prstGeom prst="rect">
            <a:avLst/>
          </a:prstGeom>
          <a:noFill/>
          <a:ln w="9525">
            <a:noFill/>
            <a:miter lim="800000"/>
            <a:headEnd/>
            <a:tailEnd/>
          </a:ln>
          <a:effectLst/>
        </p:spPr>
        <p:txBody>
          <a:bodyPr>
            <a:spAutoFit/>
          </a:bodyPr>
          <a:lstStyle/>
          <a:p>
            <a:pPr>
              <a:spcAft>
                <a:spcPct val="25000"/>
              </a:spcAft>
              <a:buFontTx/>
              <a:buNone/>
              <a:defRPr/>
            </a:pPr>
            <a:r>
              <a:rPr lang="en-US" sz="1800" dirty="0">
                <a:solidFill>
                  <a:srgbClr val="C00000"/>
                </a:solidFill>
                <a:latin typeface="Lucida Sans Unicode" pitchFamily="34" charset="0"/>
              </a:rPr>
              <a:t>Balfour Guthrie Building</a:t>
            </a:r>
          </a:p>
          <a:p>
            <a:pPr marL="357188" indent="-357188">
              <a:defRPr/>
            </a:pPr>
            <a:r>
              <a:rPr lang="en-US" sz="1400" dirty="0">
                <a:latin typeface="Lucida Sans Unicode" pitchFamily="34" charset="0"/>
              </a:rPr>
              <a:t>Balfour Guthrie LLC, Portland, OR</a:t>
            </a:r>
          </a:p>
          <a:p>
            <a:pPr marL="357188" indent="-357188">
              <a:defRPr/>
            </a:pPr>
            <a:r>
              <a:rPr lang="en-US" sz="1400" dirty="0">
                <a:latin typeface="Lucida Sans Unicode" pitchFamily="34" charset="0"/>
              </a:rPr>
              <a:t>Commercial Office</a:t>
            </a:r>
          </a:p>
          <a:p>
            <a:pPr marL="357188" indent="-357188">
              <a:defRPr/>
            </a:pPr>
            <a:r>
              <a:rPr lang="en-US" sz="1400" dirty="0">
                <a:latin typeface="Lucida Sans Unicode" pitchFamily="34" charset="0"/>
              </a:rPr>
              <a:t>LEED-NC Silver</a:t>
            </a:r>
          </a:p>
        </p:txBody>
      </p:sp>
      <p:sp>
        <p:nvSpPr>
          <p:cNvPr id="48134" name="Line 28"/>
          <p:cNvSpPr>
            <a:spLocks noChangeShapeType="1"/>
          </p:cNvSpPr>
          <p:nvPr/>
        </p:nvSpPr>
        <p:spPr bwMode="auto">
          <a:xfrm>
            <a:off x="0" y="914400"/>
            <a:ext cx="9144000" cy="0"/>
          </a:xfrm>
          <a:prstGeom prst="line">
            <a:avLst/>
          </a:prstGeom>
          <a:noFill/>
          <a:ln w="76200">
            <a:solidFill>
              <a:srgbClr val="6AB4B7"/>
            </a:solidFill>
            <a:round/>
            <a:headEnd/>
            <a:tailEnd/>
          </a:ln>
        </p:spPr>
        <p:txBody>
          <a:bodyPr wrap="none" anchor="ctr"/>
          <a:lstStyle/>
          <a:p>
            <a:endParaRPr lang="en-IN"/>
          </a:p>
        </p:txBody>
      </p:sp>
      <p:sp>
        <p:nvSpPr>
          <p:cNvPr id="48135" name="Line 29"/>
          <p:cNvSpPr>
            <a:spLocks noChangeShapeType="1"/>
          </p:cNvSpPr>
          <p:nvPr/>
        </p:nvSpPr>
        <p:spPr bwMode="auto">
          <a:xfrm>
            <a:off x="4572000" y="914400"/>
            <a:ext cx="4572000" cy="0"/>
          </a:xfrm>
          <a:prstGeom prst="line">
            <a:avLst/>
          </a:prstGeom>
          <a:noFill/>
          <a:ln w="76200">
            <a:solidFill>
              <a:srgbClr val="FCAF17"/>
            </a:solidFill>
            <a:round/>
            <a:headEnd/>
            <a:tailEnd/>
          </a:ln>
        </p:spPr>
        <p:txBody>
          <a:bodyPr/>
          <a:lstStyle/>
          <a:p>
            <a:endParaRPr lang="en-IN"/>
          </a:p>
        </p:txBody>
      </p:sp>
      <p:pic>
        <p:nvPicPr>
          <p:cNvPr id="48136" name="Picture 32" descr="Balfour Guthrie daylit"/>
          <p:cNvPicPr>
            <a:picLocks noChangeAspect="1" noChangeArrowheads="1"/>
          </p:cNvPicPr>
          <p:nvPr/>
        </p:nvPicPr>
        <p:blipFill>
          <a:blip r:embed="rId2" cstate="print">
            <a:lum bright="6000"/>
          </a:blip>
          <a:srcRect/>
          <a:stretch>
            <a:fillRect/>
          </a:stretch>
        </p:blipFill>
        <p:spPr bwMode="auto">
          <a:xfrm>
            <a:off x="4572000" y="2971800"/>
            <a:ext cx="4572000" cy="3657600"/>
          </a:xfrm>
          <a:prstGeom prst="rect">
            <a:avLst/>
          </a:prstGeom>
          <a:noFill/>
          <a:ln w="9525">
            <a:noFill/>
            <a:miter lim="800000"/>
            <a:headEnd/>
            <a:tailEnd/>
          </a:ln>
        </p:spPr>
      </p:pic>
      <p:sp>
        <p:nvSpPr>
          <p:cNvPr id="48137" name="Text Box 26"/>
          <p:cNvSpPr txBox="1">
            <a:spLocks noChangeArrowheads="1"/>
          </p:cNvSpPr>
          <p:nvPr/>
        </p:nvSpPr>
        <p:spPr bwMode="auto">
          <a:xfrm>
            <a:off x="4572000" y="6629400"/>
            <a:ext cx="4572000" cy="244475"/>
          </a:xfrm>
          <a:prstGeom prst="rect">
            <a:avLst/>
          </a:prstGeom>
          <a:solidFill>
            <a:schemeClr val="tx1"/>
          </a:solidFill>
          <a:ln w="9525">
            <a:noFill/>
            <a:miter lim="800000"/>
            <a:headEnd/>
            <a:tailEnd/>
          </a:ln>
        </p:spPr>
        <p:txBody>
          <a:bodyPr>
            <a:spAutoFit/>
          </a:bodyPr>
          <a:lstStyle/>
          <a:p>
            <a:pPr algn="r"/>
            <a:r>
              <a:rPr lang="en-US" sz="1000">
                <a:solidFill>
                  <a:schemeClr val="bg1"/>
                </a:solidFill>
                <a:latin typeface="Lucida Sans Unicode" pitchFamily="34" charset="0"/>
              </a:rPr>
              <a:t>ENERGY PERFORMANCE 24% BETTER THAN CODE</a:t>
            </a:r>
            <a:endParaRPr lang="en-US" sz="1000">
              <a:latin typeface="Lucida Sans Unicode" pitchFamily="34" charset="0"/>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447800" y="228600"/>
            <a:ext cx="6553200" cy="685800"/>
          </a:xfrm>
        </p:spPr>
        <p:txBody>
          <a:bodyPr/>
          <a:lstStyle/>
          <a:p>
            <a:pPr eaLnBrk="1" hangingPunct="1"/>
            <a:r>
              <a:rPr lang="en-US"/>
              <a:t>Green Building</a:t>
            </a:r>
          </a:p>
        </p:txBody>
      </p:sp>
      <p:sp>
        <p:nvSpPr>
          <p:cNvPr id="49155" name="Rectangle 3"/>
          <p:cNvSpPr>
            <a:spLocks noGrp="1" noChangeArrowheads="1"/>
          </p:cNvSpPr>
          <p:nvPr>
            <p:ph type="body" sz="half" idx="1"/>
          </p:nvPr>
        </p:nvSpPr>
        <p:spPr>
          <a:xfrm>
            <a:off x="457200" y="2286000"/>
            <a:ext cx="3886200" cy="3886200"/>
          </a:xfrm>
        </p:spPr>
        <p:txBody>
          <a:bodyPr/>
          <a:lstStyle/>
          <a:p>
            <a:pPr eaLnBrk="1" hangingPunct="1"/>
            <a:r>
              <a:rPr lang="en-US"/>
              <a:t>Materials &amp; Resources</a:t>
            </a:r>
          </a:p>
          <a:p>
            <a:pPr lvl="1" eaLnBrk="1" hangingPunct="1"/>
            <a:r>
              <a:rPr lang="en-US"/>
              <a:t>Recycle</a:t>
            </a:r>
          </a:p>
          <a:p>
            <a:pPr lvl="1" eaLnBrk="1" hangingPunct="1"/>
            <a:r>
              <a:rPr lang="en-US"/>
              <a:t>Recycled-content</a:t>
            </a:r>
          </a:p>
          <a:p>
            <a:pPr lvl="1" eaLnBrk="1" hangingPunct="1"/>
            <a:r>
              <a:rPr lang="en-US"/>
              <a:t>Reuse</a:t>
            </a:r>
          </a:p>
          <a:p>
            <a:pPr lvl="1" eaLnBrk="1" hangingPunct="1"/>
            <a:r>
              <a:rPr lang="en-US"/>
              <a:t>Regionally manufactured</a:t>
            </a:r>
          </a:p>
          <a:p>
            <a:pPr lvl="1" eaLnBrk="1" hangingPunct="1"/>
            <a:r>
              <a:rPr lang="en-US"/>
              <a:t>Rapidly renewable</a:t>
            </a:r>
          </a:p>
          <a:p>
            <a:pPr lvl="1" eaLnBrk="1" hangingPunct="1"/>
            <a:r>
              <a:rPr lang="en-US"/>
              <a:t>Certified wood</a:t>
            </a:r>
          </a:p>
        </p:txBody>
      </p:sp>
      <p:sp>
        <p:nvSpPr>
          <p:cNvPr id="49156" name="Rectangle 4"/>
          <p:cNvSpPr>
            <a:spLocks noChangeArrowheads="1"/>
          </p:cNvSpPr>
          <p:nvPr/>
        </p:nvSpPr>
        <p:spPr bwMode="auto">
          <a:xfrm>
            <a:off x="4572000" y="914400"/>
            <a:ext cx="4572000" cy="5943600"/>
          </a:xfrm>
          <a:prstGeom prst="rect">
            <a:avLst/>
          </a:prstGeom>
          <a:solidFill>
            <a:srgbClr val="C8E9EF"/>
          </a:solidFill>
          <a:ln w="9525">
            <a:noFill/>
            <a:miter lim="800000"/>
            <a:headEnd/>
            <a:tailEnd/>
          </a:ln>
        </p:spPr>
        <p:txBody>
          <a:bodyPr wrap="none" anchor="ctr"/>
          <a:lstStyle/>
          <a:p>
            <a:endParaRPr lang="en-US"/>
          </a:p>
        </p:txBody>
      </p:sp>
      <p:sp>
        <p:nvSpPr>
          <p:cNvPr id="106503" name="Text Box 7"/>
          <p:cNvSpPr txBox="1">
            <a:spLocks noChangeArrowheads="1"/>
          </p:cNvSpPr>
          <p:nvPr/>
        </p:nvSpPr>
        <p:spPr bwMode="auto">
          <a:xfrm>
            <a:off x="4800600" y="1447800"/>
            <a:ext cx="4114800" cy="1490663"/>
          </a:xfrm>
          <a:prstGeom prst="rect">
            <a:avLst/>
          </a:prstGeom>
          <a:noFill/>
          <a:ln w="9525">
            <a:noFill/>
            <a:miter lim="800000"/>
            <a:headEnd/>
            <a:tailEnd/>
          </a:ln>
          <a:effectLst/>
        </p:spPr>
        <p:txBody>
          <a:bodyPr>
            <a:spAutoFit/>
          </a:bodyPr>
          <a:lstStyle/>
          <a:p>
            <a:pPr>
              <a:spcAft>
                <a:spcPct val="25000"/>
              </a:spcAft>
              <a:buFontTx/>
              <a:buNone/>
              <a:defRPr/>
            </a:pPr>
            <a:r>
              <a:rPr lang="en-US" sz="1800" dirty="0">
                <a:solidFill>
                  <a:srgbClr val="C00000"/>
                </a:solidFill>
                <a:latin typeface="Lucida Sans Unicode" pitchFamily="34" charset="0"/>
              </a:rPr>
              <a:t>Kent Pullen Regional Emergency &amp; Communications Center</a:t>
            </a:r>
          </a:p>
          <a:p>
            <a:pPr marL="357188" indent="-357188">
              <a:defRPr/>
            </a:pPr>
            <a:r>
              <a:rPr lang="en-US" sz="1400" dirty="0">
                <a:latin typeface="Lucida Sans Unicode" pitchFamily="34" charset="0"/>
              </a:rPr>
              <a:t>King County, Renton, WA</a:t>
            </a:r>
          </a:p>
          <a:p>
            <a:pPr marL="357188" indent="-357188">
              <a:defRPr/>
            </a:pPr>
            <a:r>
              <a:rPr lang="en-US" sz="1400" dirty="0">
                <a:latin typeface="Lucida Sans Unicode" pitchFamily="34" charset="0"/>
              </a:rPr>
              <a:t>Public Safety</a:t>
            </a:r>
          </a:p>
          <a:p>
            <a:pPr marL="357188" indent="-357188">
              <a:defRPr/>
            </a:pPr>
            <a:r>
              <a:rPr lang="en-US" sz="1400" dirty="0">
                <a:latin typeface="Lucida Sans Unicode" pitchFamily="34" charset="0"/>
              </a:rPr>
              <a:t>LEED-NC Certified </a:t>
            </a:r>
            <a:r>
              <a:rPr lang="en-US" sz="1400" i="1" dirty="0">
                <a:latin typeface="Lucida Sans Unicode" pitchFamily="34" charset="0"/>
              </a:rPr>
              <a:t>anticipated</a:t>
            </a:r>
            <a:endParaRPr lang="en-US" sz="1400" dirty="0">
              <a:latin typeface="Lucida Sans Unicode" pitchFamily="34" charset="0"/>
            </a:endParaRPr>
          </a:p>
        </p:txBody>
      </p:sp>
      <p:sp>
        <p:nvSpPr>
          <p:cNvPr id="49158" name="Text Box 12"/>
          <p:cNvSpPr txBox="1">
            <a:spLocks noChangeArrowheads="1"/>
          </p:cNvSpPr>
          <p:nvPr/>
        </p:nvSpPr>
        <p:spPr bwMode="auto">
          <a:xfrm>
            <a:off x="4572000" y="6629400"/>
            <a:ext cx="4572000" cy="244475"/>
          </a:xfrm>
          <a:prstGeom prst="rect">
            <a:avLst/>
          </a:prstGeom>
          <a:solidFill>
            <a:schemeClr val="tx1"/>
          </a:solidFill>
          <a:ln w="9525">
            <a:noFill/>
            <a:miter lim="800000"/>
            <a:headEnd/>
            <a:tailEnd/>
          </a:ln>
        </p:spPr>
        <p:txBody>
          <a:bodyPr>
            <a:spAutoFit/>
          </a:bodyPr>
          <a:lstStyle/>
          <a:p>
            <a:pPr algn="r"/>
            <a:r>
              <a:rPr lang="en-US" sz="1000">
                <a:solidFill>
                  <a:schemeClr val="bg1"/>
                </a:solidFill>
                <a:latin typeface="Lucida Sans Unicode" pitchFamily="34" charset="0"/>
              </a:rPr>
              <a:t>RECYCLED 86% OF CONSTRUCTION &amp; DEMOLITION WASTE</a:t>
            </a:r>
          </a:p>
        </p:txBody>
      </p:sp>
      <p:pic>
        <p:nvPicPr>
          <p:cNvPr id="49159" name="Picture 15" descr="Entry @ dusk"/>
          <p:cNvPicPr>
            <a:picLocks noChangeAspect="1" noChangeArrowheads="1"/>
          </p:cNvPicPr>
          <p:nvPr/>
        </p:nvPicPr>
        <p:blipFill>
          <a:blip r:embed="rId2" cstate="print"/>
          <a:srcRect/>
          <a:stretch>
            <a:fillRect/>
          </a:stretch>
        </p:blipFill>
        <p:spPr bwMode="auto">
          <a:xfrm>
            <a:off x="4572000" y="2952750"/>
            <a:ext cx="4572000" cy="3676650"/>
          </a:xfrm>
          <a:prstGeom prst="rect">
            <a:avLst/>
          </a:prstGeom>
          <a:noFill/>
          <a:ln w="9525">
            <a:noFill/>
            <a:miter lim="800000"/>
            <a:headEnd/>
            <a:tailEnd/>
          </a:ln>
        </p:spPr>
      </p:pic>
      <p:sp>
        <p:nvSpPr>
          <p:cNvPr id="49160" name="Line 17"/>
          <p:cNvSpPr>
            <a:spLocks noChangeShapeType="1"/>
          </p:cNvSpPr>
          <p:nvPr/>
        </p:nvSpPr>
        <p:spPr bwMode="auto">
          <a:xfrm>
            <a:off x="0" y="914400"/>
            <a:ext cx="9144000" cy="0"/>
          </a:xfrm>
          <a:prstGeom prst="line">
            <a:avLst/>
          </a:prstGeom>
          <a:noFill/>
          <a:ln w="76200">
            <a:solidFill>
              <a:srgbClr val="6AB4B7"/>
            </a:solidFill>
            <a:round/>
            <a:headEnd/>
            <a:tailEnd/>
          </a:ln>
        </p:spPr>
        <p:txBody>
          <a:bodyPr wrap="none" anchor="ctr"/>
          <a:lstStyle/>
          <a:p>
            <a:endParaRPr lang="en-IN"/>
          </a:p>
        </p:txBody>
      </p:sp>
      <p:sp>
        <p:nvSpPr>
          <p:cNvPr id="49161" name="Line 18"/>
          <p:cNvSpPr>
            <a:spLocks noChangeShapeType="1"/>
          </p:cNvSpPr>
          <p:nvPr/>
        </p:nvSpPr>
        <p:spPr bwMode="auto">
          <a:xfrm>
            <a:off x="4572000" y="914400"/>
            <a:ext cx="4572000" cy="0"/>
          </a:xfrm>
          <a:prstGeom prst="line">
            <a:avLst/>
          </a:prstGeom>
          <a:noFill/>
          <a:ln w="76200">
            <a:solidFill>
              <a:srgbClr val="FCAF17"/>
            </a:solidFill>
            <a:round/>
            <a:headEnd/>
            <a:tailEnd/>
          </a:ln>
        </p:spPr>
        <p:txBody>
          <a:bodyPr/>
          <a:lstStyle/>
          <a:p>
            <a:endParaRPr lang="en-IN"/>
          </a:p>
        </p:txBody>
      </p:sp>
    </p:spTree>
  </p:cSld>
  <p:clrMapOvr>
    <a:masterClrMapping/>
  </p:clrMapOvr>
  <p:transition>
    <p:dissolv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447800" y="228600"/>
            <a:ext cx="6477000" cy="685800"/>
          </a:xfrm>
        </p:spPr>
        <p:txBody>
          <a:bodyPr/>
          <a:lstStyle/>
          <a:p>
            <a:pPr eaLnBrk="1" hangingPunct="1"/>
            <a:r>
              <a:rPr lang="en-US"/>
              <a:t>Green Building</a:t>
            </a:r>
          </a:p>
        </p:txBody>
      </p:sp>
      <p:sp>
        <p:nvSpPr>
          <p:cNvPr id="50179" name="Rectangle 3"/>
          <p:cNvSpPr>
            <a:spLocks noGrp="1" noChangeArrowheads="1"/>
          </p:cNvSpPr>
          <p:nvPr>
            <p:ph type="body" sz="half" idx="1"/>
          </p:nvPr>
        </p:nvSpPr>
        <p:spPr>
          <a:xfrm>
            <a:off x="457200" y="2286000"/>
            <a:ext cx="4114800" cy="4343400"/>
          </a:xfrm>
        </p:spPr>
        <p:txBody>
          <a:bodyPr/>
          <a:lstStyle/>
          <a:p>
            <a:pPr eaLnBrk="1" hangingPunct="1"/>
            <a:r>
              <a:rPr lang="en-US"/>
              <a:t>Indoor Environmental Quality</a:t>
            </a:r>
          </a:p>
          <a:p>
            <a:pPr lvl="1" eaLnBrk="1" hangingPunct="1"/>
            <a:r>
              <a:rPr lang="en-US"/>
              <a:t>Construction management</a:t>
            </a:r>
          </a:p>
          <a:p>
            <a:pPr lvl="1" eaLnBrk="1" hangingPunct="1"/>
            <a:r>
              <a:rPr lang="en-US"/>
              <a:t>Source control</a:t>
            </a:r>
          </a:p>
          <a:p>
            <a:pPr lvl="1" eaLnBrk="1" hangingPunct="1"/>
            <a:r>
              <a:rPr lang="en-US"/>
              <a:t>Low-emitting materials</a:t>
            </a:r>
          </a:p>
          <a:p>
            <a:pPr lvl="1" eaLnBrk="1" hangingPunct="1"/>
            <a:r>
              <a:rPr lang="en-US"/>
              <a:t>Monitoring</a:t>
            </a:r>
          </a:p>
          <a:p>
            <a:pPr lvl="1" eaLnBrk="1" hangingPunct="1"/>
            <a:r>
              <a:rPr lang="en-US"/>
              <a:t>Ventilation</a:t>
            </a:r>
          </a:p>
          <a:p>
            <a:pPr lvl="1" eaLnBrk="1" hangingPunct="1"/>
            <a:r>
              <a:rPr lang="en-US"/>
              <a:t>Thermal comfort</a:t>
            </a:r>
          </a:p>
          <a:p>
            <a:pPr lvl="1" eaLnBrk="1" hangingPunct="1"/>
            <a:r>
              <a:rPr lang="en-US"/>
              <a:t>Daylight &amp; views</a:t>
            </a:r>
          </a:p>
        </p:txBody>
      </p:sp>
      <p:sp>
        <p:nvSpPr>
          <p:cNvPr id="50180" name="Rectangle 4"/>
          <p:cNvSpPr>
            <a:spLocks noChangeArrowheads="1"/>
          </p:cNvSpPr>
          <p:nvPr/>
        </p:nvSpPr>
        <p:spPr bwMode="auto">
          <a:xfrm>
            <a:off x="4572000" y="914400"/>
            <a:ext cx="4572000" cy="5943600"/>
          </a:xfrm>
          <a:prstGeom prst="rect">
            <a:avLst/>
          </a:prstGeom>
          <a:solidFill>
            <a:srgbClr val="C8E9EF"/>
          </a:solidFill>
          <a:ln w="9525">
            <a:noFill/>
            <a:miter lim="800000"/>
            <a:headEnd/>
            <a:tailEnd/>
          </a:ln>
        </p:spPr>
        <p:txBody>
          <a:bodyPr wrap="none" anchor="ctr"/>
          <a:lstStyle/>
          <a:p>
            <a:endParaRPr lang="en-US"/>
          </a:p>
        </p:txBody>
      </p:sp>
      <p:sp>
        <p:nvSpPr>
          <p:cNvPr id="107527" name="Text Box 7"/>
          <p:cNvSpPr txBox="1">
            <a:spLocks noChangeArrowheads="1"/>
          </p:cNvSpPr>
          <p:nvPr/>
        </p:nvSpPr>
        <p:spPr bwMode="auto">
          <a:xfrm>
            <a:off x="4800600" y="1371600"/>
            <a:ext cx="3962400" cy="1287463"/>
          </a:xfrm>
          <a:prstGeom prst="rect">
            <a:avLst/>
          </a:prstGeom>
          <a:noFill/>
          <a:ln w="9525">
            <a:noFill/>
            <a:miter lim="800000"/>
            <a:headEnd/>
            <a:tailEnd/>
          </a:ln>
          <a:effectLst/>
        </p:spPr>
        <p:txBody>
          <a:bodyPr>
            <a:spAutoFit/>
          </a:bodyPr>
          <a:lstStyle/>
          <a:p>
            <a:pPr>
              <a:spcAft>
                <a:spcPct val="25000"/>
              </a:spcAft>
              <a:buFontTx/>
              <a:buNone/>
              <a:defRPr/>
            </a:pPr>
            <a:r>
              <a:rPr lang="en-US" sz="1800" dirty="0" err="1">
                <a:solidFill>
                  <a:srgbClr val="C00000"/>
                </a:solidFill>
                <a:latin typeface="Lucida Sans Unicode" pitchFamily="34" charset="0"/>
              </a:rPr>
              <a:t>Traugott</a:t>
            </a:r>
            <a:r>
              <a:rPr lang="en-US" sz="1800" dirty="0">
                <a:solidFill>
                  <a:srgbClr val="C00000"/>
                </a:solidFill>
                <a:latin typeface="Lucida Sans Unicode" pitchFamily="34" charset="0"/>
              </a:rPr>
              <a:t> Terrace</a:t>
            </a:r>
          </a:p>
          <a:p>
            <a:pPr marL="357188" indent="-357188">
              <a:defRPr/>
            </a:pPr>
            <a:r>
              <a:rPr lang="en-US" sz="1200" dirty="0">
                <a:latin typeface="Lucida Sans Unicode" pitchFamily="34" charset="0"/>
              </a:rPr>
              <a:t>Catholic Community Services &amp; Archdiocesan Housing Authority, Seattle, WA</a:t>
            </a:r>
          </a:p>
          <a:p>
            <a:pPr marL="357188" indent="-357188">
              <a:defRPr/>
            </a:pPr>
            <a:r>
              <a:rPr lang="en-US" sz="1200" dirty="0">
                <a:latin typeface="Lucida Sans Unicode" pitchFamily="34" charset="0"/>
              </a:rPr>
              <a:t>Residential Low-Income Housing</a:t>
            </a:r>
          </a:p>
          <a:p>
            <a:pPr marL="357188" indent="-357188">
              <a:defRPr/>
            </a:pPr>
            <a:r>
              <a:rPr lang="en-US" sz="1200" dirty="0">
                <a:latin typeface="Lucida Sans Unicode" pitchFamily="34" charset="0"/>
              </a:rPr>
              <a:t>LEED-NC Silver</a:t>
            </a:r>
          </a:p>
        </p:txBody>
      </p:sp>
      <p:sp>
        <p:nvSpPr>
          <p:cNvPr id="50182" name="Line 11"/>
          <p:cNvSpPr>
            <a:spLocks noChangeShapeType="1"/>
          </p:cNvSpPr>
          <p:nvPr/>
        </p:nvSpPr>
        <p:spPr bwMode="auto">
          <a:xfrm>
            <a:off x="0" y="914400"/>
            <a:ext cx="9144000" cy="0"/>
          </a:xfrm>
          <a:prstGeom prst="line">
            <a:avLst/>
          </a:prstGeom>
          <a:noFill/>
          <a:ln w="76200">
            <a:solidFill>
              <a:srgbClr val="6AB4B7"/>
            </a:solidFill>
            <a:round/>
            <a:headEnd/>
            <a:tailEnd/>
          </a:ln>
        </p:spPr>
        <p:txBody>
          <a:bodyPr wrap="none" anchor="ctr"/>
          <a:lstStyle/>
          <a:p>
            <a:endParaRPr lang="en-IN"/>
          </a:p>
        </p:txBody>
      </p:sp>
      <p:sp>
        <p:nvSpPr>
          <p:cNvPr id="50183" name="Line 12"/>
          <p:cNvSpPr>
            <a:spLocks noChangeShapeType="1"/>
          </p:cNvSpPr>
          <p:nvPr/>
        </p:nvSpPr>
        <p:spPr bwMode="auto">
          <a:xfrm>
            <a:off x="4572000" y="914400"/>
            <a:ext cx="4572000" cy="0"/>
          </a:xfrm>
          <a:prstGeom prst="line">
            <a:avLst/>
          </a:prstGeom>
          <a:noFill/>
          <a:ln w="76200">
            <a:solidFill>
              <a:srgbClr val="FCAF17"/>
            </a:solidFill>
            <a:round/>
            <a:headEnd/>
            <a:tailEnd/>
          </a:ln>
        </p:spPr>
        <p:txBody>
          <a:bodyPr/>
          <a:lstStyle/>
          <a:p>
            <a:endParaRPr lang="en-IN"/>
          </a:p>
        </p:txBody>
      </p:sp>
      <p:pic>
        <p:nvPicPr>
          <p:cNvPr id="50184" name="Picture 14" descr="Traugott studio 2"/>
          <p:cNvPicPr>
            <a:picLocks noChangeAspect="1" noChangeArrowheads="1"/>
          </p:cNvPicPr>
          <p:nvPr/>
        </p:nvPicPr>
        <p:blipFill>
          <a:blip r:embed="rId2" cstate="print">
            <a:lum bright="6000"/>
          </a:blip>
          <a:srcRect/>
          <a:stretch>
            <a:fillRect/>
          </a:stretch>
        </p:blipFill>
        <p:spPr bwMode="auto">
          <a:xfrm>
            <a:off x="4572000" y="2984500"/>
            <a:ext cx="4572000" cy="3644900"/>
          </a:xfrm>
          <a:prstGeom prst="rect">
            <a:avLst/>
          </a:prstGeom>
          <a:noFill/>
          <a:ln w="9525">
            <a:noFill/>
            <a:miter lim="800000"/>
            <a:headEnd/>
            <a:tailEnd/>
          </a:ln>
        </p:spPr>
      </p:pic>
      <p:sp>
        <p:nvSpPr>
          <p:cNvPr id="50185" name="Text Box 10"/>
          <p:cNvSpPr txBox="1">
            <a:spLocks noChangeArrowheads="1"/>
          </p:cNvSpPr>
          <p:nvPr/>
        </p:nvSpPr>
        <p:spPr bwMode="auto">
          <a:xfrm>
            <a:off x="4572000" y="6629400"/>
            <a:ext cx="4572000" cy="244475"/>
          </a:xfrm>
          <a:prstGeom prst="rect">
            <a:avLst/>
          </a:prstGeom>
          <a:solidFill>
            <a:schemeClr val="tx1"/>
          </a:solidFill>
          <a:ln w="9525">
            <a:noFill/>
            <a:miter lim="800000"/>
            <a:headEnd/>
            <a:tailEnd/>
          </a:ln>
        </p:spPr>
        <p:txBody>
          <a:bodyPr>
            <a:spAutoFit/>
          </a:bodyPr>
          <a:lstStyle/>
          <a:p>
            <a:pPr algn="r"/>
            <a:r>
              <a:rPr lang="en-US" sz="1000">
                <a:solidFill>
                  <a:schemeClr val="bg1"/>
                </a:solidFill>
                <a:latin typeface="Lucida Sans Unicode" pitchFamily="34" charset="0"/>
              </a:rPr>
              <a:t>PROVIDING A HEALTHY ENVIRONMENT FOR PEOPLE IN RECOVERY</a:t>
            </a: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a:xfrm>
            <a:off x="685800" y="1981200"/>
            <a:ext cx="3679825" cy="2971800"/>
          </a:xfrm>
        </p:spPr>
        <p:txBody>
          <a:bodyPr/>
          <a:lstStyle/>
          <a:p>
            <a:pPr algn="l"/>
            <a:r>
              <a:rPr lang="nl-NL" sz="4000" dirty="0">
                <a:solidFill>
                  <a:schemeClr val="accent6">
                    <a:lumMod val="50000"/>
                  </a:schemeClr>
                </a:solidFill>
              </a:rPr>
              <a:t>Projected changes in the Arctic by </a:t>
            </a:r>
            <a:br>
              <a:rPr lang="nl-NL" sz="4000" dirty="0">
                <a:solidFill>
                  <a:schemeClr val="accent6">
                    <a:lumMod val="50000"/>
                  </a:schemeClr>
                </a:solidFill>
              </a:rPr>
            </a:br>
            <a:r>
              <a:rPr lang="nl-NL" sz="4000" dirty="0">
                <a:solidFill>
                  <a:schemeClr val="accent6">
                    <a:lumMod val="50000"/>
                  </a:schemeClr>
                </a:solidFill>
              </a:rPr>
              <a:t>2090-2100</a:t>
            </a:r>
            <a:endParaRPr lang="en-US" sz="4000" dirty="0">
              <a:solidFill>
                <a:schemeClr val="accent6">
                  <a:lumMod val="50000"/>
                </a:schemeClr>
              </a:solidFill>
            </a:endParaRPr>
          </a:p>
        </p:txBody>
      </p:sp>
      <p:pic>
        <p:nvPicPr>
          <p:cNvPr id="477187" name="Picture 3"/>
          <p:cNvPicPr>
            <a:picLocks noGrp="1" noChangeAspect="1" noChangeArrowheads="1"/>
          </p:cNvPicPr>
          <p:nvPr>
            <p:ph idx="1"/>
          </p:nvPr>
        </p:nvPicPr>
        <p:blipFill>
          <a:blip r:embed="rId3"/>
          <a:srcRect/>
          <a:stretch>
            <a:fillRect/>
          </a:stretch>
        </p:blipFill>
        <p:spPr>
          <a:xfrm>
            <a:off x="5029200" y="1447800"/>
            <a:ext cx="2650273" cy="5133975"/>
          </a:xfrm>
          <a:noFill/>
          <a:ln/>
        </p:spPr>
      </p:pic>
    </p:spTree>
    <p:extLst>
      <p:ext uri="{BB962C8B-B14F-4D97-AF65-F5344CB8AC3E}">
        <p14:creationId xmlns:p14="http://schemas.microsoft.com/office/powerpoint/2010/main" val="23831487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2"/>
          <p:cNvSpPr>
            <a:spLocks noChangeArrowheads="1"/>
          </p:cNvSpPr>
          <p:nvPr/>
        </p:nvSpPr>
        <p:spPr bwMode="auto">
          <a:xfrm>
            <a:off x="4572000" y="914400"/>
            <a:ext cx="4572000" cy="5943600"/>
          </a:xfrm>
          <a:prstGeom prst="rect">
            <a:avLst/>
          </a:prstGeom>
          <a:solidFill>
            <a:srgbClr val="C8E9EF"/>
          </a:solidFill>
          <a:ln w="9525">
            <a:noFill/>
            <a:miter lim="800000"/>
            <a:headEnd/>
            <a:tailEnd/>
          </a:ln>
        </p:spPr>
        <p:txBody>
          <a:bodyPr wrap="none" anchor="ctr"/>
          <a:lstStyle/>
          <a:p>
            <a:endParaRPr lang="en-US"/>
          </a:p>
        </p:txBody>
      </p:sp>
      <p:sp>
        <p:nvSpPr>
          <p:cNvPr id="51203" name="Rectangle 2"/>
          <p:cNvSpPr>
            <a:spLocks noGrp="1" noChangeArrowheads="1"/>
          </p:cNvSpPr>
          <p:nvPr>
            <p:ph type="title"/>
          </p:nvPr>
        </p:nvSpPr>
        <p:spPr/>
        <p:txBody>
          <a:bodyPr/>
          <a:lstStyle/>
          <a:p>
            <a:pPr eaLnBrk="1" hangingPunct="1"/>
            <a:r>
              <a:rPr lang="en-US">
                <a:solidFill>
                  <a:srgbClr val="FCAF17"/>
                </a:solidFill>
                <a:cs typeface="Times New Roman" pitchFamily="18" charset="0"/>
              </a:rPr>
              <a:t>Benefits</a:t>
            </a:r>
            <a:endParaRPr lang="en-US">
              <a:solidFill>
                <a:srgbClr val="FCAF17"/>
              </a:solidFill>
            </a:endParaRPr>
          </a:p>
        </p:txBody>
      </p:sp>
      <p:sp>
        <p:nvSpPr>
          <p:cNvPr id="51204" name="Rectangle 3"/>
          <p:cNvSpPr>
            <a:spLocks noGrp="1" noChangeArrowheads="1"/>
          </p:cNvSpPr>
          <p:nvPr>
            <p:ph type="body" idx="1"/>
          </p:nvPr>
        </p:nvSpPr>
        <p:spPr>
          <a:xfrm>
            <a:off x="457200" y="2286000"/>
            <a:ext cx="3886200" cy="4572000"/>
          </a:xfrm>
        </p:spPr>
        <p:txBody>
          <a:bodyPr/>
          <a:lstStyle/>
          <a:p>
            <a:pPr eaLnBrk="1" hangingPunct="1"/>
            <a:r>
              <a:rPr lang="en-US">
                <a:cs typeface="Times New Roman" pitchFamily="18" charset="0"/>
              </a:rPr>
              <a:t>Higher ROI</a:t>
            </a:r>
          </a:p>
          <a:p>
            <a:pPr lvl="1" eaLnBrk="1" hangingPunct="1"/>
            <a:r>
              <a:rPr lang="en-US">
                <a:cs typeface="Times New Roman" pitchFamily="18" charset="0"/>
              </a:rPr>
              <a:t>0–2% investment results in 20% life-cycle savings</a:t>
            </a:r>
          </a:p>
          <a:p>
            <a:pPr lvl="1" eaLnBrk="1" hangingPunct="1"/>
            <a:r>
              <a:rPr lang="en-US">
                <a:cs typeface="Times New Roman" pitchFamily="18" charset="0"/>
              </a:rPr>
              <a:t>40% higher sales in stores with skylights compared to similar stores without skylights</a:t>
            </a:r>
          </a:p>
        </p:txBody>
      </p:sp>
      <p:sp>
        <p:nvSpPr>
          <p:cNvPr id="51205" name="Line 10"/>
          <p:cNvSpPr>
            <a:spLocks noChangeShapeType="1"/>
          </p:cNvSpPr>
          <p:nvPr/>
        </p:nvSpPr>
        <p:spPr bwMode="auto">
          <a:xfrm>
            <a:off x="0" y="914400"/>
            <a:ext cx="9144000" cy="0"/>
          </a:xfrm>
          <a:prstGeom prst="line">
            <a:avLst/>
          </a:prstGeom>
          <a:noFill/>
          <a:ln w="76200">
            <a:solidFill>
              <a:srgbClr val="FCAF17"/>
            </a:solidFill>
            <a:round/>
            <a:headEnd/>
            <a:tailEnd/>
          </a:ln>
        </p:spPr>
        <p:txBody>
          <a:bodyPr wrap="none" anchor="ctr"/>
          <a:lstStyle/>
          <a:p>
            <a:endParaRPr lang="en-IN"/>
          </a:p>
        </p:txBody>
      </p:sp>
      <p:sp>
        <p:nvSpPr>
          <p:cNvPr id="51206" name="Line 11"/>
          <p:cNvSpPr>
            <a:spLocks noChangeShapeType="1"/>
          </p:cNvSpPr>
          <p:nvPr/>
        </p:nvSpPr>
        <p:spPr bwMode="auto">
          <a:xfrm>
            <a:off x="4572000" y="914400"/>
            <a:ext cx="4572000" cy="0"/>
          </a:xfrm>
          <a:prstGeom prst="line">
            <a:avLst/>
          </a:prstGeom>
          <a:noFill/>
          <a:ln w="76200">
            <a:solidFill>
              <a:srgbClr val="6AB4B7"/>
            </a:solidFill>
            <a:round/>
            <a:headEnd/>
            <a:tailEnd/>
          </a:ln>
        </p:spPr>
        <p:txBody>
          <a:bodyPr/>
          <a:lstStyle/>
          <a:p>
            <a:endParaRPr lang="en-IN"/>
          </a:p>
        </p:txBody>
      </p:sp>
      <p:sp>
        <p:nvSpPr>
          <p:cNvPr id="7182" name="Text Box 14"/>
          <p:cNvSpPr txBox="1">
            <a:spLocks noChangeArrowheads="1"/>
          </p:cNvSpPr>
          <p:nvPr/>
        </p:nvSpPr>
        <p:spPr bwMode="auto">
          <a:xfrm>
            <a:off x="4724400" y="1371600"/>
            <a:ext cx="3733800" cy="1430338"/>
          </a:xfrm>
          <a:prstGeom prst="rect">
            <a:avLst/>
          </a:prstGeom>
          <a:noFill/>
          <a:ln w="9525">
            <a:noFill/>
            <a:miter lim="800000"/>
            <a:headEnd/>
            <a:tailEnd/>
          </a:ln>
          <a:effectLst/>
        </p:spPr>
        <p:txBody>
          <a:bodyPr>
            <a:spAutoFit/>
          </a:bodyPr>
          <a:lstStyle/>
          <a:p>
            <a:pPr>
              <a:spcAft>
                <a:spcPct val="25000"/>
              </a:spcAft>
              <a:buFontTx/>
              <a:buNone/>
              <a:defRPr/>
            </a:pPr>
            <a:r>
              <a:rPr lang="en-US" sz="1800" dirty="0">
                <a:solidFill>
                  <a:srgbClr val="C00000"/>
                </a:solidFill>
                <a:latin typeface="Lucida Sans Unicode" pitchFamily="34" charset="0"/>
              </a:rPr>
              <a:t>PNC </a:t>
            </a:r>
            <a:r>
              <a:rPr lang="en-US" sz="1800" dirty="0" err="1">
                <a:solidFill>
                  <a:srgbClr val="C00000"/>
                </a:solidFill>
                <a:latin typeface="Lucida Sans Unicode" pitchFamily="34" charset="0"/>
              </a:rPr>
              <a:t>Firstside</a:t>
            </a:r>
            <a:r>
              <a:rPr lang="en-US" sz="1800" dirty="0">
                <a:solidFill>
                  <a:srgbClr val="C00000"/>
                </a:solidFill>
                <a:latin typeface="Lucida Sans Unicode" pitchFamily="34" charset="0"/>
              </a:rPr>
              <a:t> Center</a:t>
            </a:r>
          </a:p>
          <a:p>
            <a:pPr marL="357188" indent="-357188">
              <a:defRPr/>
            </a:pPr>
            <a:r>
              <a:rPr lang="en-US" sz="1400" dirty="0">
                <a:latin typeface="Lucida Sans Unicode" pitchFamily="34" charset="0"/>
              </a:rPr>
              <a:t>PNC Financial Services Group, Pittsburgh, PA</a:t>
            </a:r>
          </a:p>
          <a:p>
            <a:pPr marL="357188" indent="-357188">
              <a:defRPr/>
            </a:pPr>
            <a:r>
              <a:rPr lang="en-US" sz="1400" dirty="0">
                <a:latin typeface="Lucida Sans Unicode" pitchFamily="34" charset="0"/>
              </a:rPr>
              <a:t>Commercial Office</a:t>
            </a:r>
          </a:p>
          <a:p>
            <a:pPr marL="357188" indent="-357188">
              <a:defRPr/>
            </a:pPr>
            <a:r>
              <a:rPr lang="en-US" sz="1400" dirty="0">
                <a:latin typeface="Lucida Sans Unicode" pitchFamily="34" charset="0"/>
              </a:rPr>
              <a:t>LEED-NC Silver</a:t>
            </a:r>
          </a:p>
        </p:txBody>
      </p:sp>
      <p:pic>
        <p:nvPicPr>
          <p:cNvPr id="51208" name="Picture 15" descr="Firstside_Exterior"/>
          <p:cNvPicPr>
            <a:picLocks noChangeAspect="1" noChangeArrowheads="1"/>
          </p:cNvPicPr>
          <p:nvPr/>
        </p:nvPicPr>
        <p:blipFill>
          <a:blip r:embed="rId3" cstate="print"/>
          <a:srcRect/>
          <a:stretch>
            <a:fillRect/>
          </a:stretch>
        </p:blipFill>
        <p:spPr bwMode="auto">
          <a:xfrm>
            <a:off x="4572000" y="2973388"/>
            <a:ext cx="4572000" cy="3656012"/>
          </a:xfrm>
          <a:prstGeom prst="rect">
            <a:avLst/>
          </a:prstGeom>
          <a:noFill/>
          <a:ln w="9525">
            <a:noFill/>
            <a:miter lim="800000"/>
            <a:headEnd/>
            <a:tailEnd/>
          </a:ln>
        </p:spPr>
      </p:pic>
      <p:sp>
        <p:nvSpPr>
          <p:cNvPr id="51209" name="Text Box 17"/>
          <p:cNvSpPr txBox="1">
            <a:spLocks noChangeArrowheads="1"/>
          </p:cNvSpPr>
          <p:nvPr/>
        </p:nvSpPr>
        <p:spPr bwMode="auto">
          <a:xfrm>
            <a:off x="1371600" y="5715000"/>
            <a:ext cx="3200400" cy="739775"/>
          </a:xfrm>
          <a:prstGeom prst="rect">
            <a:avLst/>
          </a:prstGeom>
          <a:noFill/>
          <a:ln w="9525">
            <a:noFill/>
            <a:miter lim="800000"/>
            <a:headEnd/>
            <a:tailEnd/>
          </a:ln>
        </p:spPr>
        <p:txBody>
          <a:bodyPr>
            <a:spAutoFit/>
          </a:bodyPr>
          <a:lstStyle/>
          <a:p>
            <a:pPr algn="r">
              <a:spcAft>
                <a:spcPct val="25000"/>
              </a:spcAft>
            </a:pPr>
            <a:r>
              <a:rPr lang="en-US" sz="1000" i="1">
                <a:latin typeface="Lucida Sans Unicode" pitchFamily="34" charset="0"/>
              </a:rPr>
              <a:t>— October 2003 report to California’s Sustainable Building Task Force</a:t>
            </a:r>
            <a:endParaRPr lang="en-US" sz="1000" i="1">
              <a:latin typeface="Lucida Sans Unicode" pitchFamily="34" charset="0"/>
              <a:cs typeface="Times New Roman" pitchFamily="18" charset="0"/>
            </a:endParaRPr>
          </a:p>
          <a:p>
            <a:pPr algn="r">
              <a:spcAft>
                <a:spcPct val="25000"/>
              </a:spcAft>
            </a:pPr>
            <a:r>
              <a:rPr lang="en-US" sz="1000" i="1">
                <a:latin typeface="Lucida Sans Unicode" pitchFamily="34" charset="0"/>
              </a:rPr>
              <a:t>—</a:t>
            </a:r>
            <a:r>
              <a:rPr lang="en-US" sz="1000" i="1">
                <a:latin typeface="Lucida Sans Unicode" pitchFamily="34" charset="0"/>
                <a:cs typeface="Times New Roman" pitchFamily="18" charset="0"/>
              </a:rPr>
              <a:t> California Board of Energy Efficiency Third Party Program</a:t>
            </a:r>
          </a:p>
        </p:txBody>
      </p:sp>
      <p:sp>
        <p:nvSpPr>
          <p:cNvPr id="51210" name="Text Box 13"/>
          <p:cNvSpPr txBox="1">
            <a:spLocks noChangeArrowheads="1"/>
          </p:cNvSpPr>
          <p:nvPr/>
        </p:nvSpPr>
        <p:spPr bwMode="auto">
          <a:xfrm>
            <a:off x="4572000" y="6629400"/>
            <a:ext cx="4572000" cy="244475"/>
          </a:xfrm>
          <a:prstGeom prst="rect">
            <a:avLst/>
          </a:prstGeom>
          <a:solidFill>
            <a:schemeClr val="tx1"/>
          </a:solidFill>
          <a:ln w="9525">
            <a:noFill/>
            <a:miter lim="800000"/>
            <a:headEnd/>
            <a:tailEnd/>
          </a:ln>
        </p:spPr>
        <p:txBody>
          <a:bodyPr>
            <a:spAutoFit/>
          </a:bodyPr>
          <a:lstStyle/>
          <a:p>
            <a:pPr algn="r"/>
            <a:r>
              <a:rPr lang="en-US" sz="1000">
                <a:solidFill>
                  <a:schemeClr val="bg1"/>
                </a:solidFill>
                <a:latin typeface="Lucida Sans Unicode" pitchFamily="34" charset="0"/>
              </a:rPr>
              <a:t>MET ROI CRITERIA OF 2 YEARS OR LESS</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0"/>
          <p:cNvSpPr>
            <a:spLocks noGrp="1" noChangeArrowheads="1"/>
          </p:cNvSpPr>
          <p:nvPr>
            <p:ph type="title"/>
          </p:nvPr>
        </p:nvSpPr>
        <p:spPr>
          <a:xfrm>
            <a:off x="1524000" y="228600"/>
            <a:ext cx="6400800" cy="685800"/>
          </a:xfrm>
        </p:spPr>
        <p:txBody>
          <a:bodyPr/>
          <a:lstStyle/>
          <a:p>
            <a:pPr eaLnBrk="1" hangingPunct="1"/>
            <a:r>
              <a:rPr lang="en-US">
                <a:solidFill>
                  <a:srgbClr val="FCAF17"/>
                </a:solidFill>
              </a:rPr>
              <a:t>Benefits</a:t>
            </a:r>
          </a:p>
        </p:txBody>
      </p:sp>
      <p:sp>
        <p:nvSpPr>
          <p:cNvPr id="52227" name="Rectangle 3"/>
          <p:cNvSpPr>
            <a:spLocks noGrp="1" noChangeArrowheads="1"/>
          </p:cNvSpPr>
          <p:nvPr>
            <p:ph type="body" sz="half" idx="1"/>
          </p:nvPr>
        </p:nvSpPr>
        <p:spPr>
          <a:xfrm>
            <a:off x="457200" y="2286000"/>
            <a:ext cx="4114800" cy="3886200"/>
          </a:xfrm>
        </p:spPr>
        <p:txBody>
          <a:bodyPr/>
          <a:lstStyle/>
          <a:p>
            <a:pPr defTabSz="280988" eaLnBrk="1" hangingPunct="1"/>
            <a:r>
              <a:rPr lang="en-US">
                <a:cs typeface="Times New Roman" pitchFamily="18" charset="0"/>
              </a:rPr>
              <a:t>Higher NOI </a:t>
            </a:r>
          </a:p>
          <a:p>
            <a:pPr lvl="1" defTabSz="280988" eaLnBrk="1" hangingPunct="1"/>
            <a:r>
              <a:rPr lang="en-US">
                <a:cs typeface="Times New Roman" pitchFamily="18" charset="0"/>
              </a:rPr>
              <a:t>30% more energy efficient</a:t>
            </a:r>
          </a:p>
          <a:p>
            <a:pPr lvl="1" defTabSz="280988" eaLnBrk="1" hangingPunct="1">
              <a:buFont typeface="Wingdings 2" pitchFamily="18" charset="2"/>
              <a:buNone/>
            </a:pPr>
            <a:r>
              <a:rPr lang="en-US" sz="1400">
                <a:cs typeface="Times New Roman" pitchFamily="18" charset="0"/>
              </a:rPr>
              <a:t>	Generating a $0.50 / sq ft savings (EPA)</a:t>
            </a:r>
            <a:endParaRPr lang="en-US" sz="1400" baseline="30000">
              <a:cs typeface="Times New Roman" pitchFamily="18" charset="0"/>
            </a:endParaRPr>
          </a:p>
          <a:p>
            <a:pPr lvl="1" defTabSz="280988" eaLnBrk="1" hangingPunct="1"/>
            <a:r>
              <a:rPr lang="en-US">
                <a:cs typeface="Times New Roman" pitchFamily="18" charset="0"/>
              </a:rPr>
              <a:t>30% more water efficient </a:t>
            </a:r>
          </a:p>
          <a:p>
            <a:pPr lvl="1" defTabSz="280988" eaLnBrk="1" hangingPunct="1"/>
            <a:r>
              <a:rPr lang="en-US">
                <a:cs typeface="Times New Roman" pitchFamily="18" charset="0"/>
              </a:rPr>
              <a:t>80% projects eliminate potable water for irrigation</a:t>
            </a:r>
            <a:endParaRPr lang="en-US" baseline="30000">
              <a:cs typeface="Times New Roman" pitchFamily="18" charset="0"/>
            </a:endParaRPr>
          </a:p>
        </p:txBody>
      </p:sp>
      <p:sp>
        <p:nvSpPr>
          <p:cNvPr id="52228" name="Rectangle 6"/>
          <p:cNvSpPr>
            <a:spLocks noChangeArrowheads="1"/>
          </p:cNvSpPr>
          <p:nvPr/>
        </p:nvSpPr>
        <p:spPr bwMode="auto">
          <a:xfrm>
            <a:off x="4572000" y="914400"/>
            <a:ext cx="4572000" cy="5943600"/>
          </a:xfrm>
          <a:prstGeom prst="rect">
            <a:avLst/>
          </a:prstGeom>
          <a:solidFill>
            <a:srgbClr val="C8E9EF"/>
          </a:solidFill>
          <a:ln w="9525">
            <a:noFill/>
            <a:miter lim="800000"/>
            <a:headEnd/>
            <a:tailEnd/>
          </a:ln>
        </p:spPr>
        <p:txBody>
          <a:bodyPr wrap="none" anchor="ctr"/>
          <a:lstStyle/>
          <a:p>
            <a:endParaRPr lang="en-US"/>
          </a:p>
        </p:txBody>
      </p:sp>
      <p:sp>
        <p:nvSpPr>
          <p:cNvPr id="52229" name="Text Box 23"/>
          <p:cNvSpPr txBox="1">
            <a:spLocks noChangeArrowheads="1"/>
          </p:cNvSpPr>
          <p:nvPr/>
        </p:nvSpPr>
        <p:spPr bwMode="auto">
          <a:xfrm>
            <a:off x="1371600" y="5715000"/>
            <a:ext cx="3200400" cy="396875"/>
          </a:xfrm>
          <a:prstGeom prst="rect">
            <a:avLst/>
          </a:prstGeom>
          <a:noFill/>
          <a:ln w="9525">
            <a:noFill/>
            <a:miter lim="800000"/>
            <a:headEnd/>
            <a:tailEnd/>
          </a:ln>
        </p:spPr>
        <p:txBody>
          <a:bodyPr>
            <a:spAutoFit/>
          </a:bodyPr>
          <a:lstStyle/>
          <a:p>
            <a:pPr algn="r">
              <a:spcAft>
                <a:spcPct val="25000"/>
              </a:spcAft>
            </a:pPr>
            <a:r>
              <a:rPr lang="en-US" sz="1000" i="1">
                <a:latin typeface="Lucida Sans Unicode" pitchFamily="34" charset="0"/>
              </a:rPr>
              <a:t>— October 2003 report to California’s Sustainable Building Task Force</a:t>
            </a:r>
            <a:endParaRPr lang="en-US" sz="1000" i="1">
              <a:latin typeface="Lucida Sans Unicode" pitchFamily="34" charset="0"/>
              <a:cs typeface="Times New Roman" pitchFamily="18" charset="0"/>
            </a:endParaRPr>
          </a:p>
        </p:txBody>
      </p:sp>
      <p:sp>
        <p:nvSpPr>
          <p:cNvPr id="52230" name="Line 40"/>
          <p:cNvSpPr>
            <a:spLocks noChangeShapeType="1"/>
          </p:cNvSpPr>
          <p:nvPr/>
        </p:nvSpPr>
        <p:spPr bwMode="auto">
          <a:xfrm>
            <a:off x="0" y="914400"/>
            <a:ext cx="9144000" cy="0"/>
          </a:xfrm>
          <a:prstGeom prst="line">
            <a:avLst/>
          </a:prstGeom>
          <a:noFill/>
          <a:ln w="76200">
            <a:solidFill>
              <a:srgbClr val="FCAF17"/>
            </a:solidFill>
            <a:round/>
            <a:headEnd/>
            <a:tailEnd/>
          </a:ln>
        </p:spPr>
        <p:txBody>
          <a:bodyPr wrap="none" anchor="ctr"/>
          <a:lstStyle/>
          <a:p>
            <a:endParaRPr lang="en-IN"/>
          </a:p>
        </p:txBody>
      </p:sp>
      <p:sp>
        <p:nvSpPr>
          <p:cNvPr id="52231" name="Line 41"/>
          <p:cNvSpPr>
            <a:spLocks noChangeShapeType="1"/>
          </p:cNvSpPr>
          <p:nvPr/>
        </p:nvSpPr>
        <p:spPr bwMode="auto">
          <a:xfrm>
            <a:off x="4572000" y="914400"/>
            <a:ext cx="4572000" cy="0"/>
          </a:xfrm>
          <a:prstGeom prst="line">
            <a:avLst/>
          </a:prstGeom>
          <a:noFill/>
          <a:ln w="76200">
            <a:solidFill>
              <a:srgbClr val="6AB4B7"/>
            </a:solidFill>
            <a:round/>
            <a:headEnd/>
            <a:tailEnd/>
          </a:ln>
        </p:spPr>
        <p:txBody>
          <a:bodyPr/>
          <a:lstStyle/>
          <a:p>
            <a:endParaRPr lang="en-IN"/>
          </a:p>
        </p:txBody>
      </p:sp>
      <p:sp>
        <p:nvSpPr>
          <p:cNvPr id="142381" name="Text Box 45"/>
          <p:cNvSpPr txBox="1">
            <a:spLocks noChangeArrowheads="1"/>
          </p:cNvSpPr>
          <p:nvPr/>
        </p:nvSpPr>
        <p:spPr bwMode="auto">
          <a:xfrm>
            <a:off x="4800600" y="1295400"/>
            <a:ext cx="3962400" cy="1531938"/>
          </a:xfrm>
          <a:prstGeom prst="rect">
            <a:avLst/>
          </a:prstGeom>
          <a:noFill/>
          <a:ln w="9525">
            <a:noFill/>
            <a:miter lim="800000"/>
            <a:headEnd/>
            <a:tailEnd/>
          </a:ln>
          <a:effectLst/>
        </p:spPr>
        <p:txBody>
          <a:bodyPr>
            <a:spAutoFit/>
          </a:bodyPr>
          <a:lstStyle/>
          <a:p>
            <a:pPr>
              <a:spcAft>
                <a:spcPct val="25000"/>
              </a:spcAft>
              <a:buFontTx/>
              <a:buNone/>
              <a:defRPr/>
            </a:pPr>
            <a:r>
              <a:rPr lang="en-US" sz="1600" dirty="0">
                <a:solidFill>
                  <a:srgbClr val="C00000"/>
                </a:solidFill>
                <a:latin typeface="Lucida Sans Unicode" pitchFamily="34" charset="0"/>
              </a:rPr>
              <a:t>Toyota Motor Sales</a:t>
            </a:r>
          </a:p>
          <a:p>
            <a:pPr marL="357188" indent="-357188">
              <a:tabLst>
                <a:tab pos="357188" algn="l"/>
              </a:tabLst>
              <a:defRPr/>
            </a:pPr>
            <a:r>
              <a:rPr lang="en-US" sz="1600" dirty="0">
                <a:latin typeface="Lucida Sans Unicode" pitchFamily="34" charset="0"/>
              </a:rPr>
              <a:t>South Campus Headquarters, Torrance, CA</a:t>
            </a:r>
          </a:p>
          <a:p>
            <a:pPr marL="357188" indent="-357188">
              <a:tabLst>
                <a:tab pos="357188" algn="l"/>
              </a:tabLst>
              <a:defRPr/>
            </a:pPr>
            <a:r>
              <a:rPr lang="en-US" sz="1600" dirty="0">
                <a:latin typeface="Lucida Sans Unicode" pitchFamily="34" charset="0"/>
              </a:rPr>
              <a:t>Commercial Office Renovation</a:t>
            </a:r>
          </a:p>
          <a:p>
            <a:pPr marL="357188" indent="-357188">
              <a:tabLst>
                <a:tab pos="357188" algn="l"/>
              </a:tabLst>
              <a:defRPr/>
            </a:pPr>
            <a:r>
              <a:rPr lang="en-US" sz="1600" dirty="0">
                <a:latin typeface="Lucida Sans Unicode" pitchFamily="34" charset="0"/>
              </a:rPr>
              <a:t>LEED-NC Gold</a:t>
            </a:r>
          </a:p>
        </p:txBody>
      </p:sp>
      <p:pic>
        <p:nvPicPr>
          <p:cNvPr id="52233" name="Picture 59" descr="Toyota Night"/>
          <p:cNvPicPr>
            <a:picLocks noGrp="1" noChangeAspect="1" noChangeArrowheads="1"/>
          </p:cNvPicPr>
          <p:nvPr>
            <p:ph sz="half" idx="2"/>
          </p:nvPr>
        </p:nvPicPr>
        <p:blipFill>
          <a:blip r:embed="rId2" cstate="print"/>
          <a:srcRect/>
          <a:stretch>
            <a:fillRect/>
          </a:stretch>
        </p:blipFill>
        <p:spPr>
          <a:xfrm>
            <a:off x="4572000" y="2971800"/>
            <a:ext cx="4572000" cy="3652838"/>
          </a:xfrm>
        </p:spPr>
      </p:pic>
      <p:sp>
        <p:nvSpPr>
          <p:cNvPr id="52234" name="Text Box 11"/>
          <p:cNvSpPr txBox="1">
            <a:spLocks noChangeArrowheads="1"/>
          </p:cNvSpPr>
          <p:nvPr/>
        </p:nvSpPr>
        <p:spPr bwMode="auto">
          <a:xfrm>
            <a:off x="4572000" y="6629400"/>
            <a:ext cx="4572000" cy="244475"/>
          </a:xfrm>
          <a:prstGeom prst="rect">
            <a:avLst/>
          </a:prstGeom>
          <a:solidFill>
            <a:schemeClr val="tx1"/>
          </a:solidFill>
          <a:ln w="9525">
            <a:noFill/>
            <a:miter lim="800000"/>
            <a:headEnd/>
            <a:tailEnd/>
          </a:ln>
        </p:spPr>
        <p:txBody>
          <a:bodyPr>
            <a:spAutoFit/>
          </a:bodyPr>
          <a:lstStyle/>
          <a:p>
            <a:pPr algn="r"/>
            <a:r>
              <a:rPr lang="en-US" sz="1000">
                <a:solidFill>
                  <a:schemeClr val="bg1"/>
                </a:solidFill>
                <a:latin typeface="Lucida Sans Unicode" pitchFamily="34" charset="0"/>
              </a:rPr>
              <a:t>60% MORE ENERGY EFFICIENT THAN TITLE 24</a:t>
            </a:r>
          </a:p>
        </p:txBody>
      </p:sp>
    </p:spTree>
  </p:cSld>
  <p:clrMapOvr>
    <a:masterClrMapping/>
  </p:clrMapOvr>
  <p:transition>
    <p:dissolv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solidFill>
                  <a:srgbClr val="FCAF17"/>
                </a:solidFill>
              </a:rPr>
              <a:t>Benefits</a:t>
            </a:r>
          </a:p>
        </p:txBody>
      </p:sp>
      <p:sp>
        <p:nvSpPr>
          <p:cNvPr id="53251" name="Rectangle 3"/>
          <p:cNvSpPr>
            <a:spLocks noGrp="1" noChangeArrowheads="1"/>
          </p:cNvSpPr>
          <p:nvPr>
            <p:ph type="body" idx="1"/>
          </p:nvPr>
        </p:nvSpPr>
        <p:spPr>
          <a:xfrm>
            <a:off x="685800" y="1447800"/>
            <a:ext cx="3429000" cy="4876800"/>
          </a:xfrm>
        </p:spPr>
        <p:txBody>
          <a:bodyPr/>
          <a:lstStyle/>
          <a:p>
            <a:pPr eaLnBrk="1" hangingPunct="1"/>
            <a:r>
              <a:rPr lang="en-US">
                <a:cs typeface="Times New Roman" pitchFamily="18" charset="0"/>
              </a:rPr>
              <a:t>Increased productivity</a:t>
            </a:r>
          </a:p>
          <a:p>
            <a:pPr lvl="1" eaLnBrk="1" hangingPunct="1"/>
            <a:r>
              <a:rPr lang="en-US">
                <a:cs typeface="Times New Roman" pitchFamily="18" charset="0"/>
              </a:rPr>
              <a:t>7% increase in productivity following move to daylit facility</a:t>
            </a:r>
          </a:p>
          <a:p>
            <a:pPr lvl="1" eaLnBrk="1" hangingPunct="1"/>
            <a:r>
              <a:rPr lang="en-US">
                <a:cs typeface="Times New Roman" pitchFamily="18" charset="0"/>
              </a:rPr>
              <a:t>Flexible design features cut employee relocation costs by 90%</a:t>
            </a:r>
          </a:p>
          <a:p>
            <a:pPr lvl="1" eaLnBrk="1" hangingPunct="1"/>
            <a:endParaRPr lang="en-US">
              <a:cs typeface="Times New Roman" pitchFamily="18" charset="0"/>
            </a:endParaRPr>
          </a:p>
          <a:p>
            <a:pPr eaLnBrk="1" hangingPunct="1"/>
            <a:endParaRPr lang="en-US"/>
          </a:p>
        </p:txBody>
      </p:sp>
      <p:sp>
        <p:nvSpPr>
          <p:cNvPr id="53252" name="Rectangle 5"/>
          <p:cNvSpPr>
            <a:spLocks noChangeArrowheads="1"/>
          </p:cNvSpPr>
          <p:nvPr/>
        </p:nvSpPr>
        <p:spPr bwMode="auto">
          <a:xfrm>
            <a:off x="4572000" y="914400"/>
            <a:ext cx="4572000" cy="5943600"/>
          </a:xfrm>
          <a:prstGeom prst="rect">
            <a:avLst/>
          </a:prstGeom>
          <a:solidFill>
            <a:srgbClr val="C8E9EF"/>
          </a:solidFill>
          <a:ln w="9525">
            <a:noFill/>
            <a:miter lim="800000"/>
            <a:headEnd/>
            <a:tailEnd/>
          </a:ln>
        </p:spPr>
        <p:txBody>
          <a:bodyPr wrap="none" anchor="ctr"/>
          <a:lstStyle/>
          <a:p>
            <a:endParaRPr lang="en-US"/>
          </a:p>
        </p:txBody>
      </p:sp>
      <p:sp>
        <p:nvSpPr>
          <p:cNvPr id="53253" name="Text Box 13"/>
          <p:cNvSpPr txBox="1">
            <a:spLocks noChangeArrowheads="1"/>
          </p:cNvSpPr>
          <p:nvPr/>
        </p:nvSpPr>
        <p:spPr bwMode="auto">
          <a:xfrm>
            <a:off x="4572000" y="6629400"/>
            <a:ext cx="4572000" cy="244475"/>
          </a:xfrm>
          <a:prstGeom prst="rect">
            <a:avLst/>
          </a:prstGeom>
          <a:solidFill>
            <a:schemeClr val="tx1"/>
          </a:solidFill>
          <a:ln w="9525">
            <a:noFill/>
            <a:miter lim="800000"/>
            <a:headEnd/>
            <a:tailEnd/>
          </a:ln>
        </p:spPr>
        <p:txBody>
          <a:bodyPr>
            <a:spAutoFit/>
          </a:bodyPr>
          <a:lstStyle/>
          <a:p>
            <a:pPr algn="r"/>
            <a:r>
              <a:rPr lang="en-US" sz="1000">
                <a:solidFill>
                  <a:schemeClr val="bg1"/>
                </a:solidFill>
                <a:latin typeface="Lucida Sans Unicode" pitchFamily="34" charset="0"/>
              </a:rPr>
              <a:t>RECOVERED COSTS FOR GREEN FEATURES IN 10 MONTHS</a:t>
            </a:r>
          </a:p>
        </p:txBody>
      </p:sp>
      <p:sp>
        <p:nvSpPr>
          <p:cNvPr id="53254" name="Text Box 14"/>
          <p:cNvSpPr txBox="1">
            <a:spLocks noChangeArrowheads="1"/>
          </p:cNvSpPr>
          <p:nvPr/>
        </p:nvSpPr>
        <p:spPr bwMode="auto">
          <a:xfrm>
            <a:off x="1371600" y="5715000"/>
            <a:ext cx="3200400" cy="396875"/>
          </a:xfrm>
          <a:prstGeom prst="rect">
            <a:avLst/>
          </a:prstGeom>
          <a:noFill/>
          <a:ln w="9525">
            <a:noFill/>
            <a:miter lim="800000"/>
            <a:headEnd/>
            <a:tailEnd/>
          </a:ln>
        </p:spPr>
        <p:txBody>
          <a:bodyPr>
            <a:spAutoFit/>
          </a:bodyPr>
          <a:lstStyle/>
          <a:p>
            <a:pPr algn="r">
              <a:spcAft>
                <a:spcPct val="25000"/>
              </a:spcAft>
            </a:pPr>
            <a:r>
              <a:rPr lang="en-US" sz="1000" i="1">
                <a:latin typeface="Lucida Sans Unicode" pitchFamily="34" charset="0"/>
              </a:rPr>
              <a:t>— Studies conducted by Judith Heerwagen, Heerwagen &amp; Associates</a:t>
            </a:r>
            <a:endParaRPr lang="en-US" sz="1000" i="1">
              <a:latin typeface="Lucida Sans Unicode" pitchFamily="34" charset="0"/>
              <a:cs typeface="Times New Roman" pitchFamily="18" charset="0"/>
            </a:endParaRPr>
          </a:p>
        </p:txBody>
      </p:sp>
      <p:pic>
        <p:nvPicPr>
          <p:cNvPr id="53255" name="Picture 17" descr="Harvard Landmark outside conf room"/>
          <p:cNvPicPr>
            <a:picLocks noChangeAspect="1" noChangeArrowheads="1"/>
          </p:cNvPicPr>
          <p:nvPr/>
        </p:nvPicPr>
        <p:blipFill>
          <a:blip r:embed="rId2" cstate="print">
            <a:lum bright="6000"/>
          </a:blip>
          <a:srcRect/>
          <a:stretch>
            <a:fillRect/>
          </a:stretch>
        </p:blipFill>
        <p:spPr bwMode="auto">
          <a:xfrm>
            <a:off x="4573588" y="2971800"/>
            <a:ext cx="4570412" cy="3657600"/>
          </a:xfrm>
          <a:prstGeom prst="rect">
            <a:avLst/>
          </a:prstGeom>
          <a:noFill/>
          <a:ln w="9525">
            <a:noFill/>
            <a:miter lim="800000"/>
            <a:headEnd/>
            <a:tailEnd/>
          </a:ln>
        </p:spPr>
      </p:pic>
      <p:sp>
        <p:nvSpPr>
          <p:cNvPr id="53256" name="Line 21"/>
          <p:cNvSpPr>
            <a:spLocks noChangeShapeType="1"/>
          </p:cNvSpPr>
          <p:nvPr/>
        </p:nvSpPr>
        <p:spPr bwMode="auto">
          <a:xfrm>
            <a:off x="0" y="914400"/>
            <a:ext cx="9144000" cy="0"/>
          </a:xfrm>
          <a:prstGeom prst="line">
            <a:avLst/>
          </a:prstGeom>
          <a:noFill/>
          <a:ln w="76200">
            <a:solidFill>
              <a:srgbClr val="FCAF17"/>
            </a:solidFill>
            <a:round/>
            <a:headEnd/>
            <a:tailEnd/>
          </a:ln>
        </p:spPr>
        <p:txBody>
          <a:bodyPr wrap="none" anchor="ctr"/>
          <a:lstStyle/>
          <a:p>
            <a:endParaRPr lang="en-IN"/>
          </a:p>
        </p:txBody>
      </p:sp>
      <p:sp>
        <p:nvSpPr>
          <p:cNvPr id="53257" name="Line 22"/>
          <p:cNvSpPr>
            <a:spLocks noChangeShapeType="1"/>
          </p:cNvSpPr>
          <p:nvPr/>
        </p:nvSpPr>
        <p:spPr bwMode="auto">
          <a:xfrm>
            <a:off x="4572000" y="914400"/>
            <a:ext cx="4572000" cy="0"/>
          </a:xfrm>
          <a:prstGeom prst="line">
            <a:avLst/>
          </a:prstGeom>
          <a:noFill/>
          <a:ln w="76200">
            <a:solidFill>
              <a:srgbClr val="6AB4B7"/>
            </a:solidFill>
            <a:round/>
            <a:headEnd/>
            <a:tailEnd/>
          </a:ln>
        </p:spPr>
        <p:txBody>
          <a:bodyPr/>
          <a:lstStyle/>
          <a:p>
            <a:endParaRPr lang="en-IN"/>
          </a:p>
        </p:txBody>
      </p:sp>
      <p:sp>
        <p:nvSpPr>
          <p:cNvPr id="53258" name="Text Box 23"/>
          <p:cNvSpPr txBox="1">
            <a:spLocks noChangeArrowheads="1"/>
          </p:cNvSpPr>
          <p:nvPr/>
        </p:nvSpPr>
        <p:spPr bwMode="auto">
          <a:xfrm>
            <a:off x="4876800" y="1219200"/>
            <a:ext cx="3505200" cy="1490663"/>
          </a:xfrm>
          <a:prstGeom prst="rect">
            <a:avLst/>
          </a:prstGeom>
          <a:noFill/>
          <a:ln w="9525">
            <a:noFill/>
            <a:miter lim="800000"/>
            <a:headEnd/>
            <a:tailEnd/>
          </a:ln>
        </p:spPr>
        <p:txBody>
          <a:bodyPr>
            <a:spAutoFit/>
          </a:bodyPr>
          <a:lstStyle/>
          <a:p>
            <a:pPr>
              <a:spcAft>
                <a:spcPct val="25000"/>
              </a:spcAft>
              <a:buFontTx/>
              <a:buNone/>
            </a:pPr>
            <a:r>
              <a:rPr lang="en-US" sz="1800">
                <a:solidFill>
                  <a:srgbClr val="C00000"/>
                </a:solidFill>
                <a:latin typeface="Lucida Sans Unicode" pitchFamily="34" charset="0"/>
              </a:rPr>
              <a:t>Harvard School of Public Health</a:t>
            </a:r>
          </a:p>
          <a:p>
            <a:r>
              <a:rPr lang="en-US" sz="1400">
                <a:latin typeface="Lucida Sans Unicode" pitchFamily="34" charset="0"/>
              </a:rPr>
              <a:t>Landmark Building, Boston, MA</a:t>
            </a:r>
          </a:p>
          <a:p>
            <a:r>
              <a:rPr lang="en-US" sz="1400">
                <a:latin typeface="Lucida Sans Unicode" pitchFamily="34" charset="0"/>
              </a:rPr>
              <a:t>Office Renovation</a:t>
            </a:r>
          </a:p>
          <a:p>
            <a:r>
              <a:rPr lang="en-US" sz="1400">
                <a:latin typeface="Lucida Sans Unicode" pitchFamily="34" charset="0"/>
              </a:rPr>
              <a:t>LEED-CI Pilot Project</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04800" y="274638"/>
            <a:ext cx="8382000" cy="5973762"/>
          </a:xfrm>
        </p:spPr>
        <p:txBody>
          <a:bodyPr/>
          <a:lstStyle/>
          <a:p>
            <a:pPr algn="ctr" eaLnBrk="1" hangingPunct="1"/>
            <a:br>
              <a:rPr lang="en-US">
                <a:solidFill>
                  <a:schemeClr val="tx1"/>
                </a:solidFill>
                <a:latin typeface="Agency FB" pitchFamily="34" charset="0"/>
              </a:rPr>
            </a:br>
            <a:r>
              <a:rPr lang="en-US">
                <a:solidFill>
                  <a:schemeClr val="tx1"/>
                </a:solidFill>
                <a:latin typeface="Agency FB" pitchFamily="34" charset="0"/>
              </a:rPr>
              <a:t>“The Greenest Power is the power we don’t have to Produce..”</a:t>
            </a:r>
            <a:br>
              <a:rPr lang="en-US">
                <a:solidFill>
                  <a:schemeClr val="tx1"/>
                </a:solidFill>
                <a:latin typeface="Agency FB" pitchFamily="34" charset="0"/>
              </a:rPr>
            </a:br>
            <a:br>
              <a:rPr lang="en-US">
                <a:solidFill>
                  <a:schemeClr val="tx1"/>
                </a:solidFill>
                <a:latin typeface="Agency FB" pitchFamily="34" charset="0"/>
              </a:rPr>
            </a:br>
            <a:r>
              <a:rPr lang="en-US" b="1">
                <a:solidFill>
                  <a:schemeClr val="tx1"/>
                </a:solidFill>
                <a:latin typeface="Agency FB" pitchFamily="34" charset="0"/>
              </a:rPr>
              <a:t>LET’S WALK THE TALK,</a:t>
            </a:r>
            <a:br>
              <a:rPr lang="en-US" b="1">
                <a:solidFill>
                  <a:schemeClr val="tx1"/>
                </a:solidFill>
                <a:latin typeface="Agency FB" pitchFamily="34" charset="0"/>
              </a:rPr>
            </a:br>
            <a:r>
              <a:rPr lang="en-US" b="1">
                <a:solidFill>
                  <a:schemeClr val="tx1"/>
                </a:solidFill>
                <a:latin typeface="Agency FB" pitchFamily="34" charset="0"/>
              </a:rPr>
              <a:t>LET’S BE ENERGY EFFICIENT</a:t>
            </a:r>
          </a:p>
        </p:txBody>
      </p:sp>
    </p:spTree>
  </p:cSld>
  <p:clrMapOvr>
    <a:masterClrMapping/>
  </p:clrMapOvr>
  <p:transition spd="slow">
    <p:wedg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Placeholder 4"/>
          <p:cNvSpPr>
            <a:spLocks noGrp="1"/>
          </p:cNvSpPr>
          <p:nvPr>
            <p:ph type="body" idx="1"/>
          </p:nvPr>
        </p:nvSpPr>
        <p:spPr>
          <a:xfrm>
            <a:off x="685800" y="2133600"/>
            <a:ext cx="7772400" cy="1500188"/>
          </a:xfrm>
        </p:spPr>
        <p:txBody>
          <a:bodyPr/>
          <a:lstStyle/>
          <a:p>
            <a:pPr algn="ctr" eaLnBrk="1" hangingPunct="1"/>
            <a:r>
              <a:rPr lang="en-US" b="1"/>
              <a:t>Integration of innovation for large scale implementation – Smart Grid</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a:t>Future – Smart Grid</a:t>
            </a:r>
          </a:p>
        </p:txBody>
      </p:sp>
      <p:pic>
        <p:nvPicPr>
          <p:cNvPr id="57347" name="Picture 2"/>
          <p:cNvPicPr>
            <a:picLocks noChangeAspect="1" noChangeArrowheads="1"/>
          </p:cNvPicPr>
          <p:nvPr/>
        </p:nvPicPr>
        <p:blipFill>
          <a:blip r:embed="rId2" cstate="print"/>
          <a:srcRect/>
          <a:stretch>
            <a:fillRect/>
          </a:stretch>
        </p:blipFill>
        <p:spPr bwMode="auto">
          <a:xfrm>
            <a:off x="1127125" y="1662113"/>
            <a:ext cx="6913563" cy="3976687"/>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a:t>Smart Grid</a:t>
            </a:r>
          </a:p>
        </p:txBody>
      </p:sp>
      <p:pic>
        <p:nvPicPr>
          <p:cNvPr id="58371" name="Picture 2"/>
          <p:cNvPicPr>
            <a:picLocks noChangeAspect="1" noChangeArrowheads="1"/>
          </p:cNvPicPr>
          <p:nvPr/>
        </p:nvPicPr>
        <p:blipFill>
          <a:blip r:embed="rId2" cstate="print"/>
          <a:srcRect/>
          <a:stretch>
            <a:fillRect/>
          </a:stretch>
        </p:blipFill>
        <p:spPr bwMode="auto">
          <a:xfrm>
            <a:off x="1281113" y="1524000"/>
            <a:ext cx="6934200" cy="4495800"/>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a:t>Distributed Energy Resources with Renewable</a:t>
            </a:r>
          </a:p>
        </p:txBody>
      </p:sp>
      <p:pic>
        <p:nvPicPr>
          <p:cNvPr id="59395" name="Picture 2"/>
          <p:cNvPicPr>
            <a:picLocks noChangeAspect="1" noChangeArrowheads="1"/>
          </p:cNvPicPr>
          <p:nvPr/>
        </p:nvPicPr>
        <p:blipFill>
          <a:blip r:embed="rId2" cstate="print"/>
          <a:srcRect/>
          <a:stretch>
            <a:fillRect/>
          </a:stretch>
        </p:blipFill>
        <p:spPr bwMode="auto">
          <a:xfrm>
            <a:off x="685800" y="1490663"/>
            <a:ext cx="7924800" cy="4902200"/>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a:t>Water Floating PV</a:t>
            </a:r>
          </a:p>
        </p:txBody>
      </p:sp>
      <p:pic>
        <p:nvPicPr>
          <p:cNvPr id="60419" name="Picture 2"/>
          <p:cNvPicPr>
            <a:picLocks noChangeAspect="1" noChangeArrowheads="1"/>
          </p:cNvPicPr>
          <p:nvPr/>
        </p:nvPicPr>
        <p:blipFill>
          <a:blip r:embed="rId2" cstate="print"/>
          <a:srcRect/>
          <a:stretch>
            <a:fillRect/>
          </a:stretch>
        </p:blipFill>
        <p:spPr bwMode="auto">
          <a:xfrm>
            <a:off x="493713" y="1495425"/>
            <a:ext cx="7964487" cy="4762500"/>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a:t>References of Floating PV in Korea</a:t>
            </a:r>
          </a:p>
        </p:txBody>
      </p:sp>
      <p:pic>
        <p:nvPicPr>
          <p:cNvPr id="61443" name="Picture 2"/>
          <p:cNvPicPr>
            <a:picLocks noChangeAspect="1" noChangeArrowheads="1"/>
          </p:cNvPicPr>
          <p:nvPr/>
        </p:nvPicPr>
        <p:blipFill>
          <a:blip r:embed="rId2" cstate="print"/>
          <a:srcRect/>
          <a:stretch>
            <a:fillRect/>
          </a:stretch>
        </p:blipFill>
        <p:spPr bwMode="auto">
          <a:xfrm>
            <a:off x="914400" y="1457325"/>
            <a:ext cx="7010400" cy="475773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a:xfrm>
            <a:off x="1676399" y="174625"/>
            <a:ext cx="6172201" cy="663575"/>
          </a:xfrm>
        </p:spPr>
        <p:txBody>
          <a:bodyPr/>
          <a:lstStyle/>
          <a:p>
            <a:r>
              <a:rPr lang="en-GB" dirty="0"/>
              <a:t>Threatened deltas</a:t>
            </a:r>
            <a:br>
              <a:rPr lang="en-GB" dirty="0"/>
            </a:br>
            <a:endParaRPr lang="en-GB" sz="1400" i="1" dirty="0"/>
          </a:p>
        </p:txBody>
      </p:sp>
      <p:pic>
        <p:nvPicPr>
          <p:cNvPr id="483332" name="Picture 4" descr="Fig_B6"/>
          <p:cNvPicPr>
            <a:picLocks noChangeAspect="1" noChangeArrowheads="1"/>
          </p:cNvPicPr>
          <p:nvPr/>
        </p:nvPicPr>
        <p:blipFill>
          <a:blip r:embed="rId3" cstate="print"/>
          <a:srcRect/>
          <a:stretch>
            <a:fillRect/>
          </a:stretch>
        </p:blipFill>
        <p:spPr bwMode="auto">
          <a:xfrm>
            <a:off x="838200" y="1447800"/>
            <a:ext cx="7474061" cy="3560762"/>
          </a:xfrm>
          <a:prstGeom prst="rect">
            <a:avLst/>
          </a:prstGeom>
          <a:noFill/>
        </p:spPr>
      </p:pic>
      <p:sp>
        <p:nvSpPr>
          <p:cNvPr id="483333" name="Text Box 5"/>
          <p:cNvSpPr txBox="1">
            <a:spLocks noChangeArrowheads="1"/>
          </p:cNvSpPr>
          <p:nvPr/>
        </p:nvSpPr>
        <p:spPr bwMode="auto">
          <a:xfrm>
            <a:off x="1042988" y="5229225"/>
            <a:ext cx="7058025" cy="915988"/>
          </a:xfrm>
          <a:prstGeom prst="rect">
            <a:avLst/>
          </a:prstGeom>
          <a:noFill/>
          <a:ln w="9525">
            <a:noFill/>
            <a:miter lim="800000"/>
            <a:headEnd/>
            <a:tailEnd/>
          </a:ln>
          <a:effectLst/>
        </p:spPr>
        <p:txBody>
          <a:bodyPr>
            <a:spAutoFit/>
          </a:bodyPr>
          <a:lstStyle/>
          <a:p>
            <a:pPr algn="l"/>
            <a:r>
              <a:rPr lang="en-GB" sz="1800" dirty="0">
                <a:solidFill>
                  <a:srgbClr val="000066"/>
                </a:solidFill>
              </a:rPr>
              <a:t>Relative vulnerability of coastal deltas as indicated by the indicative population potentially displaced by </a:t>
            </a:r>
            <a:r>
              <a:rPr lang="en-GB" sz="1800" u="sng" dirty="0">
                <a:solidFill>
                  <a:srgbClr val="000066"/>
                </a:solidFill>
              </a:rPr>
              <a:t>current</a:t>
            </a:r>
            <a:r>
              <a:rPr lang="en-GB" sz="1800" dirty="0">
                <a:solidFill>
                  <a:srgbClr val="000066"/>
                </a:solidFill>
              </a:rPr>
              <a:t> sea-level trends to 2050 (Extreme </a:t>
            </a:r>
            <a:r>
              <a:rPr lang="en-GB" sz="1800" u="sng" dirty="0">
                <a:solidFill>
                  <a:srgbClr val="000066"/>
                </a:solidFill>
              </a:rPr>
              <a:t>&gt;</a:t>
            </a:r>
            <a:r>
              <a:rPr lang="en-GB" sz="1800" dirty="0">
                <a:solidFill>
                  <a:srgbClr val="000066"/>
                </a:solidFill>
              </a:rPr>
              <a:t> 1 million; high 1 million to 50,000;  medium 50,000 to 5,000)</a:t>
            </a:r>
          </a:p>
        </p:txBody>
      </p:sp>
    </p:spTree>
    <p:extLst>
      <p:ext uri="{BB962C8B-B14F-4D97-AF65-F5344CB8AC3E}">
        <p14:creationId xmlns:p14="http://schemas.microsoft.com/office/powerpoint/2010/main" val="33906914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a:t>Energy Storage Systems (ESS)</a:t>
            </a:r>
          </a:p>
        </p:txBody>
      </p:sp>
      <p:pic>
        <p:nvPicPr>
          <p:cNvPr id="62467" name="Picture 2"/>
          <p:cNvPicPr>
            <a:picLocks noChangeAspect="1" noChangeArrowheads="1"/>
          </p:cNvPicPr>
          <p:nvPr/>
        </p:nvPicPr>
        <p:blipFill>
          <a:blip r:embed="rId2" cstate="print"/>
          <a:srcRect/>
          <a:stretch>
            <a:fillRect/>
          </a:stretch>
        </p:blipFill>
        <p:spPr bwMode="auto">
          <a:xfrm>
            <a:off x="455613" y="1533525"/>
            <a:ext cx="7697787" cy="4559300"/>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a:t>Factory Energy Management System (FEMS)</a:t>
            </a:r>
          </a:p>
        </p:txBody>
      </p:sp>
      <p:pic>
        <p:nvPicPr>
          <p:cNvPr id="63491" name="Picture 2"/>
          <p:cNvPicPr>
            <a:picLocks noChangeAspect="1" noChangeArrowheads="1"/>
          </p:cNvPicPr>
          <p:nvPr/>
        </p:nvPicPr>
        <p:blipFill>
          <a:blip r:embed="rId2" cstate="print"/>
          <a:srcRect/>
          <a:stretch>
            <a:fillRect/>
          </a:stretch>
        </p:blipFill>
        <p:spPr bwMode="auto">
          <a:xfrm>
            <a:off x="357188" y="1533525"/>
            <a:ext cx="8101012" cy="4686300"/>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a:t>Building Energy Management System</a:t>
            </a:r>
          </a:p>
        </p:txBody>
      </p:sp>
      <p:pic>
        <p:nvPicPr>
          <p:cNvPr id="64515" name="Picture 2"/>
          <p:cNvPicPr>
            <a:picLocks noChangeAspect="1" noChangeArrowheads="1"/>
          </p:cNvPicPr>
          <p:nvPr/>
        </p:nvPicPr>
        <p:blipFill>
          <a:blip r:embed="rId2" cstate="print"/>
          <a:srcRect/>
          <a:stretch>
            <a:fillRect/>
          </a:stretch>
        </p:blipFill>
        <p:spPr bwMode="auto">
          <a:xfrm>
            <a:off x="533400" y="1495425"/>
            <a:ext cx="7826375" cy="4624388"/>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a:t>Home Energy Management System</a:t>
            </a:r>
          </a:p>
        </p:txBody>
      </p:sp>
      <p:pic>
        <p:nvPicPr>
          <p:cNvPr id="65539" name="Picture 2"/>
          <p:cNvPicPr>
            <a:picLocks noChangeAspect="1" noChangeArrowheads="1"/>
          </p:cNvPicPr>
          <p:nvPr/>
        </p:nvPicPr>
        <p:blipFill>
          <a:blip r:embed="rId2" cstate="print"/>
          <a:srcRect/>
          <a:stretch>
            <a:fillRect/>
          </a:stretch>
        </p:blipFill>
        <p:spPr bwMode="auto">
          <a:xfrm>
            <a:off x="685800" y="1562100"/>
            <a:ext cx="7848600" cy="4459288"/>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a:t>Micro –Grid Solution</a:t>
            </a:r>
          </a:p>
        </p:txBody>
      </p:sp>
      <p:pic>
        <p:nvPicPr>
          <p:cNvPr id="66563" name="Picture 2"/>
          <p:cNvPicPr>
            <a:picLocks noChangeAspect="1" noChangeArrowheads="1"/>
          </p:cNvPicPr>
          <p:nvPr/>
        </p:nvPicPr>
        <p:blipFill>
          <a:blip r:embed="rId2" cstate="print"/>
          <a:srcRect/>
          <a:stretch>
            <a:fillRect/>
          </a:stretch>
        </p:blipFill>
        <p:spPr bwMode="auto">
          <a:xfrm>
            <a:off x="762000" y="1833563"/>
            <a:ext cx="7315200" cy="385286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7058" name="Picture 2" descr="Greenland_melt_2005"/>
          <p:cNvPicPr>
            <a:picLocks noChangeAspect="1" noChangeArrowheads="1"/>
          </p:cNvPicPr>
          <p:nvPr/>
        </p:nvPicPr>
        <p:blipFill>
          <a:blip r:embed="rId3" cstate="print"/>
          <a:srcRect/>
          <a:stretch>
            <a:fillRect/>
          </a:stretch>
        </p:blipFill>
        <p:spPr bwMode="auto">
          <a:xfrm>
            <a:off x="4572000" y="1828800"/>
            <a:ext cx="4032250" cy="2801938"/>
          </a:xfrm>
          <a:prstGeom prst="rect">
            <a:avLst/>
          </a:prstGeom>
          <a:noFill/>
        </p:spPr>
      </p:pic>
      <p:sp>
        <p:nvSpPr>
          <p:cNvPr id="557059" name="Rectangle 3"/>
          <p:cNvSpPr>
            <a:spLocks noChangeArrowheads="1"/>
          </p:cNvSpPr>
          <p:nvPr/>
        </p:nvSpPr>
        <p:spPr bwMode="auto">
          <a:xfrm>
            <a:off x="900113" y="0"/>
            <a:ext cx="7772400" cy="1143000"/>
          </a:xfrm>
          <a:prstGeom prst="rect">
            <a:avLst/>
          </a:prstGeom>
          <a:noFill/>
          <a:ln w="9525">
            <a:noFill/>
            <a:miter lim="800000"/>
            <a:headEnd/>
            <a:tailEnd/>
          </a:ln>
          <a:effectLst/>
        </p:spPr>
        <p:txBody>
          <a:bodyPr anchor="ctr"/>
          <a:lstStyle/>
          <a:p>
            <a:pPr algn="ctr" eaLnBrk="1" hangingPunct="1"/>
            <a:endParaRPr lang="de-DE" sz="3000">
              <a:solidFill>
                <a:srgbClr val="91005C"/>
              </a:solidFill>
              <a:latin typeface="Arial" charset="0"/>
            </a:endParaRPr>
          </a:p>
        </p:txBody>
      </p:sp>
      <p:sp>
        <p:nvSpPr>
          <p:cNvPr id="557060" name="Rectangle 4"/>
          <p:cNvSpPr>
            <a:spLocks noChangeArrowheads="1"/>
          </p:cNvSpPr>
          <p:nvPr/>
        </p:nvSpPr>
        <p:spPr bwMode="auto">
          <a:xfrm>
            <a:off x="4191000" y="4876800"/>
            <a:ext cx="4356100" cy="1317284"/>
          </a:xfrm>
          <a:prstGeom prst="rect">
            <a:avLst/>
          </a:prstGeom>
          <a:noFill/>
          <a:ln w="9525">
            <a:noFill/>
            <a:miter lim="800000"/>
            <a:headEnd/>
            <a:tailEnd/>
          </a:ln>
          <a:effectLst/>
        </p:spPr>
        <p:txBody>
          <a:bodyPr>
            <a:spAutoFit/>
          </a:bodyPr>
          <a:lstStyle/>
          <a:p>
            <a:pPr algn="l">
              <a:buNone/>
            </a:pPr>
            <a:r>
              <a:rPr lang="en-US" sz="1800" dirty="0"/>
              <a:t>1.5 to 4°C warmer for several centuries/ thousands of years: </a:t>
            </a:r>
            <a:r>
              <a:rPr lang="en-US" dirty="0">
                <a:solidFill>
                  <a:srgbClr val="FF0000"/>
                </a:solidFill>
              </a:rPr>
              <a:t>up to 7m increase from melting Greenland ice sheet</a:t>
            </a:r>
          </a:p>
          <a:p>
            <a:pPr algn="l">
              <a:buNone/>
            </a:pPr>
            <a:r>
              <a:rPr lang="en-US" sz="1800" dirty="0"/>
              <a:t>(like 125,000 years ago)</a:t>
            </a:r>
          </a:p>
        </p:txBody>
      </p:sp>
      <p:sp>
        <p:nvSpPr>
          <p:cNvPr id="557061" name="Rectangle 5"/>
          <p:cNvSpPr>
            <a:spLocks noGrp="1" noChangeArrowheads="1"/>
          </p:cNvSpPr>
          <p:nvPr>
            <p:ph type="title"/>
          </p:nvPr>
        </p:nvSpPr>
        <p:spPr>
          <a:xfrm>
            <a:off x="1676400" y="304800"/>
            <a:ext cx="6094413" cy="685800"/>
          </a:xfrm>
        </p:spPr>
        <p:txBody>
          <a:bodyPr/>
          <a:lstStyle/>
          <a:p>
            <a:r>
              <a:rPr lang="nl-NL" dirty="0"/>
              <a:t>Sea level rise unstoppable</a:t>
            </a:r>
            <a:endParaRPr lang="en-US" dirty="0"/>
          </a:p>
        </p:txBody>
      </p:sp>
      <p:sp>
        <p:nvSpPr>
          <p:cNvPr id="557062" name="Rectangle 6"/>
          <p:cNvSpPr>
            <a:spLocks noGrp="1" noChangeArrowheads="1"/>
          </p:cNvSpPr>
          <p:nvPr>
            <p:ph type="body" sz="half" idx="1"/>
          </p:nvPr>
        </p:nvSpPr>
        <p:spPr>
          <a:xfrm>
            <a:off x="468313" y="1916113"/>
            <a:ext cx="3810000" cy="4114800"/>
          </a:xfrm>
        </p:spPr>
        <p:txBody>
          <a:bodyPr/>
          <a:lstStyle/>
          <a:p>
            <a:r>
              <a:rPr lang="nl-NL" sz="2800" dirty="0"/>
              <a:t>2100: 20 -60 cm</a:t>
            </a:r>
          </a:p>
          <a:p>
            <a:r>
              <a:rPr lang="nl-NL" sz="2800" dirty="0"/>
              <a:t>Many centuries: several meters</a:t>
            </a:r>
          </a:p>
          <a:p>
            <a:pPr>
              <a:buFontTx/>
              <a:buNone/>
            </a:pPr>
            <a:r>
              <a:rPr lang="nl-NL" sz="2800" dirty="0"/>
              <a:t>(WITHOUT melting Greenland/ Antarctica ice sheets)</a:t>
            </a:r>
            <a:endParaRPr lang="en-US" sz="2800" dirty="0"/>
          </a:p>
        </p:txBody>
      </p:sp>
    </p:spTree>
    <p:extLst>
      <p:ext uri="{BB962C8B-B14F-4D97-AF65-F5344CB8AC3E}">
        <p14:creationId xmlns:p14="http://schemas.microsoft.com/office/powerpoint/2010/main" val="17721532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70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7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60" grpId="0"/>
    </p:bldLst>
  </p:timing>
</p:sld>
</file>

<file path=ppt/theme/theme1.xml><?xml version="1.0" encoding="utf-8"?>
<a:theme xmlns:a="http://schemas.openxmlformats.org/drawingml/2006/main" name="Brattle_template">
  <a:themeElements>
    <a:clrScheme name="Brattle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rattle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509588" marR="0" indent="-285750" algn="l" defTabSz="914400" rtl="0" eaLnBrk="1" fontAlgn="base" latinLnBrk="0" hangingPunct="1">
          <a:lnSpc>
            <a:spcPct val="100000"/>
          </a:lnSpc>
          <a:spcBef>
            <a:spcPct val="20000"/>
          </a:spcBef>
          <a:spcAft>
            <a:spcPct val="0"/>
          </a:spcAft>
          <a:buClrTx/>
          <a:buSzTx/>
          <a:buFontTx/>
          <a:buChar char="•"/>
          <a:tabLst/>
          <a:defRPr kumimoji="0" lang="en-US" sz="2000" b="0" i="0" u="none" strike="noStrike" cap="none" normalizeH="0" baseline="0" smtClean="0">
            <a:ln>
              <a:noFill/>
            </a:ln>
            <a:solidFill>
              <a:srgbClr val="000099"/>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509588" marR="0" indent="-285750" algn="l" defTabSz="914400" rtl="0" eaLnBrk="1" fontAlgn="base" latinLnBrk="0" hangingPunct="1">
          <a:lnSpc>
            <a:spcPct val="100000"/>
          </a:lnSpc>
          <a:spcBef>
            <a:spcPct val="20000"/>
          </a:spcBef>
          <a:spcAft>
            <a:spcPct val="0"/>
          </a:spcAft>
          <a:buClrTx/>
          <a:buSzTx/>
          <a:buFontTx/>
          <a:buChar char="•"/>
          <a:tabLst/>
          <a:defRPr kumimoji="0" lang="en-US" sz="2000" b="0" i="0" u="none" strike="noStrike" cap="none" normalizeH="0" baseline="0" smtClean="0">
            <a:ln>
              <a:noFill/>
            </a:ln>
            <a:solidFill>
              <a:srgbClr val="000099"/>
            </a:solidFill>
            <a:effectLst/>
            <a:latin typeface="Arial" pitchFamily="34" charset="0"/>
          </a:defRPr>
        </a:defPPr>
      </a:lstStyle>
    </a:lnDef>
  </a:objectDefaults>
  <a:extraClrSchemeLst>
    <a:extraClrScheme>
      <a:clrScheme name="Brattle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rattle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rattle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rattle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rattle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rattle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rattle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rattle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rattle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rattle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rattle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rattle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Brattle_template</Template>
  <TotalTime>5068</TotalTime>
  <Words>5488</Words>
  <Application>Microsoft Office PowerPoint</Application>
  <PresentationFormat>On-screen Show (4:3)</PresentationFormat>
  <Paragraphs>593</Paragraphs>
  <Slides>84</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84</vt:i4>
      </vt:variant>
    </vt:vector>
  </HeadingPairs>
  <TitlesOfParts>
    <vt:vector size="93" baseType="lpstr">
      <vt:lpstr>Agency FB</vt:lpstr>
      <vt:lpstr>Arial</vt:lpstr>
      <vt:lpstr>Calibri</vt:lpstr>
      <vt:lpstr>Lucida Sans Unicode</vt:lpstr>
      <vt:lpstr>Times</vt:lpstr>
      <vt:lpstr>Verdana</vt:lpstr>
      <vt:lpstr>Wingdings</vt:lpstr>
      <vt:lpstr>Wingdings 2</vt:lpstr>
      <vt:lpstr>Brattle_template</vt:lpstr>
      <vt:lpstr> Affordable and Clean Energy in the Context of Sustainable Development Scenario </vt:lpstr>
      <vt:lpstr>What is Sustainability</vt:lpstr>
      <vt:lpstr>India takes the lead as China Energy Growth slows</vt:lpstr>
      <vt:lpstr>PowerPoint Presentation</vt:lpstr>
      <vt:lpstr>World Response - Scenarios and Projections</vt:lpstr>
      <vt:lpstr>World’s Total Primary Energy Supply</vt:lpstr>
      <vt:lpstr>Projected changes in the Arctic by  2090-2100</vt:lpstr>
      <vt:lpstr>Threatened deltas </vt:lpstr>
      <vt:lpstr>Sea level rise unstoppable</vt:lpstr>
      <vt:lpstr>Security risks associated with climate change</vt:lpstr>
      <vt:lpstr>Crude Oil – Producers, Net Importers, Net Exporters</vt:lpstr>
      <vt:lpstr>Natural Gas– Producers, Net Importers, Net Exporters</vt:lpstr>
      <vt:lpstr>Coal– Producers, Net Importers, Net Exporters</vt:lpstr>
      <vt:lpstr>Nuclear– Producers and Installed Capacity</vt:lpstr>
      <vt:lpstr>Hydro - Producers</vt:lpstr>
      <vt:lpstr>Wind - Producers</vt:lpstr>
      <vt:lpstr>Solar – Producers of Solar PV</vt:lpstr>
      <vt:lpstr>Electricity Generation by Source</vt:lpstr>
      <vt:lpstr>Electricity – Producers, Net Exporters and Net Importers</vt:lpstr>
      <vt:lpstr>Power generation and installed capacity - India </vt:lpstr>
      <vt:lpstr>Power generation and installed capacity - India</vt:lpstr>
      <vt:lpstr>Indian Power Sector – Sustainability Issues</vt:lpstr>
      <vt:lpstr>What to do??</vt:lpstr>
      <vt:lpstr>The sustainable development scenario</vt:lpstr>
      <vt:lpstr>PowerPoint Presentation</vt:lpstr>
      <vt:lpstr>Energy Sustainability Framework</vt:lpstr>
      <vt:lpstr>Selected Sustainability Indicators</vt:lpstr>
      <vt:lpstr>Sustainable Development Goals</vt:lpstr>
      <vt:lpstr>SDG 7 – Clean Energy</vt:lpstr>
      <vt:lpstr>Policy Base for RE Promotion</vt:lpstr>
      <vt:lpstr>Why Renewable?</vt:lpstr>
      <vt:lpstr>Climate Change</vt:lpstr>
      <vt:lpstr>RE Development</vt:lpstr>
      <vt:lpstr>Renewable Energy Programme - India</vt:lpstr>
      <vt:lpstr>Policy Base for RE Promotion</vt:lpstr>
      <vt:lpstr>Policy Base for RE Promotion</vt:lpstr>
      <vt:lpstr>Policy Framework for Promotion of Renewable Energy</vt:lpstr>
      <vt:lpstr>Policy Framework for Promotion of Renewable Energy</vt:lpstr>
      <vt:lpstr>Policy Framework for Promotion of Renewable Energy</vt:lpstr>
      <vt:lpstr>Applicability of Policy Instruments at various stages of Renewable Energy Market Development</vt:lpstr>
      <vt:lpstr>Solar Energy Overview </vt:lpstr>
      <vt:lpstr>Decline of Solar Tariff during recent times</vt:lpstr>
      <vt:lpstr>Solar Rooftop</vt:lpstr>
      <vt:lpstr>Solar Rooftop . . . .</vt:lpstr>
      <vt:lpstr>Wind Energy </vt:lpstr>
      <vt:lpstr>Biomass Energy</vt:lpstr>
      <vt:lpstr>Programmes for Biomass Energy</vt:lpstr>
      <vt:lpstr>Resources of biomass</vt:lpstr>
      <vt:lpstr>Biomass and Biogas Energy supply an demand ratio</vt:lpstr>
      <vt:lpstr>Small Hydro</vt:lpstr>
      <vt:lpstr>Renewable Energy Programmes in INDIA</vt:lpstr>
      <vt:lpstr>Green Energy Corridor</vt:lpstr>
      <vt:lpstr>Wind – Solar Hybrid Policy</vt:lpstr>
      <vt:lpstr>Other Initiatives</vt:lpstr>
      <vt:lpstr>Other Initiatives . . . </vt:lpstr>
      <vt:lpstr>Other Initiatives . . . </vt:lpstr>
      <vt:lpstr>Other Initiatives . . . </vt:lpstr>
      <vt:lpstr>The Future is Electrifying</vt:lpstr>
      <vt:lpstr>The Future is Electrifying</vt:lpstr>
      <vt:lpstr>Future is Electrifying</vt:lpstr>
      <vt:lpstr>When China Changes – everything changes</vt:lpstr>
      <vt:lpstr>When China Changes – everything changes</vt:lpstr>
      <vt:lpstr>When China Changes – everything changes</vt:lpstr>
      <vt:lpstr>EVs are coming fast, but it is still too early to write the obituary for oil</vt:lpstr>
      <vt:lpstr>Thank You  Rajkiran V. Bilolikar, Associate Professor, Energy Area,  Administrative Staff College of India,  Bella Vista, Raj Bhavan Road,  Hyderabad - 500082   T: +91 40 6653 4390 F: +91 40 6653 4356 M: +91 9704087888  rajkiran@asci.org.in </vt:lpstr>
      <vt:lpstr>Green Building Movement – Case Studies</vt:lpstr>
      <vt:lpstr>Green Building</vt:lpstr>
      <vt:lpstr>Green Building</vt:lpstr>
      <vt:lpstr>Green Building</vt:lpstr>
      <vt:lpstr>Benefits</vt:lpstr>
      <vt:lpstr>Benefits</vt:lpstr>
      <vt:lpstr>Benefits</vt:lpstr>
      <vt:lpstr> “The Greenest Power is the power we don’t have to Produce..”  LET’S WALK THE TALK, LET’S BE ENERGY EFFICIENT</vt:lpstr>
      <vt:lpstr>PowerPoint Presentation</vt:lpstr>
      <vt:lpstr>Future – Smart Grid</vt:lpstr>
      <vt:lpstr>Smart Grid</vt:lpstr>
      <vt:lpstr>Distributed Energy Resources with Renewable</vt:lpstr>
      <vt:lpstr>Water Floating PV</vt:lpstr>
      <vt:lpstr>References of Floating PV in Korea</vt:lpstr>
      <vt:lpstr>Energy Storage Systems (ESS)</vt:lpstr>
      <vt:lpstr>Factory Energy Management System (FEMS)</vt:lpstr>
      <vt:lpstr>Building Energy Management System</vt:lpstr>
      <vt:lpstr>Home Energy Management System</vt:lpstr>
      <vt:lpstr>Micro –Grid Solution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 for TDA Conference</dc:title>
  <dc:creator>Judy Chang</dc:creator>
  <cp:lastModifiedBy>Energy Area user</cp:lastModifiedBy>
  <cp:revision>234</cp:revision>
  <cp:lastPrinted>2018-08-30T04:46:13Z</cp:lastPrinted>
  <dcterms:created xsi:type="dcterms:W3CDTF">2005-08-08T13:10:39Z</dcterms:created>
  <dcterms:modified xsi:type="dcterms:W3CDTF">2019-12-16T08:12:47Z</dcterms:modified>
</cp:coreProperties>
</file>